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40"/>
  </p:notesMasterIdLst>
  <p:sldIdLst>
    <p:sldId id="513" r:id="rId2"/>
    <p:sldId id="730" r:id="rId3"/>
    <p:sldId id="747" r:id="rId4"/>
    <p:sldId id="763" r:id="rId5"/>
    <p:sldId id="851" r:id="rId6"/>
    <p:sldId id="735" r:id="rId7"/>
    <p:sldId id="736" r:id="rId8"/>
    <p:sldId id="745" r:id="rId9"/>
    <p:sldId id="777" r:id="rId10"/>
    <p:sldId id="758" r:id="rId11"/>
    <p:sldId id="760" r:id="rId12"/>
    <p:sldId id="759" r:id="rId13"/>
    <p:sldId id="628" r:id="rId14"/>
    <p:sldId id="830" r:id="rId15"/>
    <p:sldId id="831" r:id="rId16"/>
    <p:sldId id="832" r:id="rId17"/>
    <p:sldId id="833" r:id="rId18"/>
    <p:sldId id="834" r:id="rId19"/>
    <p:sldId id="835" r:id="rId20"/>
    <p:sldId id="836" r:id="rId21"/>
    <p:sldId id="837" r:id="rId22"/>
    <p:sldId id="838" r:id="rId23"/>
    <p:sldId id="840" r:id="rId24"/>
    <p:sldId id="841" r:id="rId25"/>
    <p:sldId id="790" r:id="rId26"/>
    <p:sldId id="839" r:id="rId27"/>
    <p:sldId id="842" r:id="rId28"/>
    <p:sldId id="843" r:id="rId29"/>
    <p:sldId id="844" r:id="rId30"/>
    <p:sldId id="845" r:id="rId31"/>
    <p:sldId id="847" r:id="rId32"/>
    <p:sldId id="846" r:id="rId33"/>
    <p:sldId id="848" r:id="rId34"/>
    <p:sldId id="849" r:id="rId35"/>
    <p:sldId id="850" r:id="rId36"/>
    <p:sldId id="771" r:id="rId37"/>
    <p:sldId id="630" r:id="rId38"/>
    <p:sldId id="291" r:id="rId39"/>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0000CC"/>
    <a:srgbClr val="000099"/>
    <a:srgbClr val="CC99FF"/>
    <a:srgbClr val="CCCC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7569" autoAdjust="0"/>
    <p:restoredTop sz="83000" autoAdjust="0"/>
  </p:normalViewPr>
  <p:slideViewPr>
    <p:cSldViewPr snapToGrid="0" showGuides="1">
      <p:cViewPr varScale="1">
        <p:scale>
          <a:sx n="147" d="100"/>
          <a:sy n="147" d="100"/>
        </p:scale>
        <p:origin x="-1194" y="-96"/>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notesViewPr>
    <p:cSldViewPr snapToGrid="0">
      <p:cViewPr varScale="1">
        <p:scale>
          <a:sx n="83" d="100"/>
          <a:sy n="83" d="100"/>
        </p:scale>
        <p:origin x="-382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pPr/>
              <a:t>11/26/2018</a:t>
            </a:fld>
            <a:endParaRPr lang="es-E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pPr/>
              <a:t>‹#›</a:t>
            </a:fld>
            <a:endParaRPr lang="es-ES" dirty="0"/>
          </a:p>
        </p:txBody>
      </p:sp>
    </p:spTree>
    <p:extLst>
      <p:ext uri="{BB962C8B-B14F-4D97-AF65-F5344CB8AC3E}">
        <p14:creationId xmlns=""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b="0" dirty="0"/>
              <a:t>Cisco Networking Academy Program</a:t>
            </a:r>
          </a:p>
          <a:p>
            <a:pPr>
              <a:buFontTx/>
              <a:buNone/>
            </a:pPr>
            <a:r>
              <a:rPr lang="es-ES" b="0" dirty="0"/>
              <a:t>Introducción a Internet de las cosas v. 2.0</a:t>
            </a:r>
          </a:p>
          <a:p>
            <a:pPr>
              <a:buFontTx/>
              <a:buNone/>
            </a:pPr>
            <a:r>
              <a:rPr lang="es-ES" sz="1200" b="0" dirty="0"/>
              <a:t>Capítulo </a:t>
            </a:r>
            <a:r>
              <a:rPr lang="es-ES" smtClean="0"/>
              <a:t>1: todo está conectado</a:t>
            </a:r>
            <a:endParaRPr lang="es-ES" b="0" dirty="0"/>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1</a:t>
            </a:fld>
            <a:endParaRPr lang="es-ES" dirty="0"/>
          </a:p>
        </p:txBody>
      </p:sp>
    </p:spTree>
    <p:extLst>
      <p:ext uri="{BB962C8B-B14F-4D97-AF65-F5344CB8AC3E}">
        <p14:creationId xmlns=""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b="0" dirty="0"/>
              <a:t>Cisco Networking Academy Program</a:t>
            </a:r>
          </a:p>
          <a:p>
            <a:pPr>
              <a:buFontTx/>
              <a:buNone/>
            </a:pPr>
            <a:r>
              <a:rPr lang="es-ES" b="0" dirty="0"/>
              <a:t>Introducción al Internet de las Cosas</a:t>
            </a:r>
          </a:p>
          <a:p>
            <a:pPr>
              <a:buFontTx/>
              <a:buNone/>
            </a:pPr>
            <a:r>
              <a:rPr lang="es-ES" b="0" dirty="0"/>
              <a:t>Capítulo 1: todo está conectado</a:t>
            </a:r>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10</a:t>
            </a:fld>
            <a:endParaRPr lang="es-ES" dirty="0"/>
          </a:p>
        </p:txBody>
      </p:sp>
    </p:spTree>
    <p:extLst>
      <p:ext uri="{BB962C8B-B14F-4D97-AF65-F5344CB8AC3E}">
        <p14:creationId xmlns="" xmlns:p14="http://schemas.microsoft.com/office/powerpoint/2010/main" val="149680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11</a:t>
            </a:fld>
            <a:endParaRPr lang="es-E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buFontTx/>
              <a:buNone/>
            </a:pPr>
            <a:r>
              <a:rPr lang="es-ES" b="0" dirty="0"/>
              <a:t>Cisco Networking Academy Program</a:t>
            </a:r>
          </a:p>
          <a:p>
            <a:pPr>
              <a:buFontTx/>
              <a:buNone/>
            </a:pPr>
            <a:r>
              <a:rPr lang="es-ES" b="0" dirty="0"/>
              <a:t>Introducción al Internet de las Cosas</a:t>
            </a:r>
          </a:p>
          <a:p>
            <a:pPr>
              <a:buFontTx/>
              <a:buNone/>
            </a:pPr>
            <a:r>
              <a:rPr lang="es-ES" b="0" dirty="0"/>
              <a:t>Capítulo 1: todo está conectado</a:t>
            </a:r>
          </a:p>
          <a:p>
            <a:endParaRPr lang="es-ES" dirty="0"/>
          </a:p>
        </p:txBody>
      </p:sp>
    </p:spTree>
    <p:extLst>
      <p:ext uri="{BB962C8B-B14F-4D97-AF65-F5344CB8AC3E}">
        <p14:creationId xmlns="" xmlns:p14="http://schemas.microsoft.com/office/powerpoint/2010/main" val="1024752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1</a:t>
            </a:r>
            <a:r>
              <a:rPr lang="es-ES" smtClean="0"/>
              <a:t> – Todo está conectado</a:t>
            </a:r>
            <a:endParaRPr lang="es-ES" b="0" dirty="0"/>
          </a:p>
          <a:p>
            <a:pPr>
              <a:buFontTx/>
              <a:buNone/>
            </a:pPr>
            <a:r>
              <a:rPr lang="es-ES" sz="1200" b="0" dirty="0"/>
              <a:t>1.1 – </a:t>
            </a:r>
            <a:r>
              <a:rPr lang="es-ES" smtClean="0"/>
              <a:t>Transformación digital</a:t>
            </a:r>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12</a:t>
            </a:fld>
            <a:endParaRPr lang="es-ES" dirty="0"/>
          </a:p>
        </p:txBody>
      </p:sp>
    </p:spTree>
    <p:extLst>
      <p:ext uri="{BB962C8B-B14F-4D97-AF65-F5344CB8AC3E}">
        <p14:creationId xmlns="" xmlns:p14="http://schemas.microsoft.com/office/powerpoint/2010/main" val="625529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13</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1.1.1 – La digitalización transforma los negocios</a:t>
            </a:r>
          </a:p>
          <a:p>
            <a:pPr>
              <a:lnSpc>
                <a:spcPct val="80000"/>
              </a:lnSpc>
              <a:buFontTx/>
              <a:buNone/>
            </a:pPr>
            <a:r>
              <a:rPr lang="es-ES" dirty="0">
                <a:latin typeface="Arial" charset="0"/>
              </a:rPr>
              <a:t>1.1.1.1 – La evolución de la transformación digital</a:t>
            </a:r>
          </a:p>
          <a:p>
            <a:pPr>
              <a:lnSpc>
                <a:spcPct val="80000"/>
              </a:lnSpc>
              <a:buFontTx/>
              <a:buNone/>
            </a:pPr>
            <a:endParaRPr lang="es-ES" dirty="0"/>
          </a:p>
        </p:txBody>
      </p:sp>
    </p:spTree>
    <p:extLst>
      <p:ext uri="{BB962C8B-B14F-4D97-AF65-F5344CB8AC3E}">
        <p14:creationId xmlns="" xmlns:p14="http://schemas.microsoft.com/office/powerpoint/2010/main" val="3525190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14</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1.1.1 – La digitalización transforma los negocios</a:t>
            </a:r>
          </a:p>
          <a:p>
            <a:pPr>
              <a:lnSpc>
                <a:spcPct val="80000"/>
              </a:lnSpc>
              <a:buFontTx/>
              <a:buNone/>
            </a:pPr>
            <a:r>
              <a:rPr lang="es-ES" dirty="0">
                <a:latin typeface="Arial" charset="0"/>
              </a:rPr>
              <a:t>1.1.1.2 – Práctica de laboratorio: ¿qué tan conectado está?</a:t>
            </a:r>
          </a:p>
          <a:p>
            <a:pPr>
              <a:lnSpc>
                <a:spcPct val="80000"/>
              </a:lnSpc>
              <a:buFontTx/>
              <a:buNone/>
            </a:pPr>
            <a:endParaRPr lang="es-ES" dirty="0"/>
          </a:p>
        </p:txBody>
      </p:sp>
    </p:spTree>
    <p:extLst>
      <p:ext uri="{BB962C8B-B14F-4D97-AF65-F5344CB8AC3E}">
        <p14:creationId xmlns="" xmlns:p14="http://schemas.microsoft.com/office/powerpoint/2010/main" val="3034199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15</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1.1.1 – La digitalización transforma los negocios</a:t>
            </a:r>
          </a:p>
          <a:p>
            <a:pPr>
              <a:lnSpc>
                <a:spcPct val="80000"/>
              </a:lnSpc>
              <a:buFontTx/>
              <a:buNone/>
            </a:pPr>
            <a:r>
              <a:rPr lang="es-ES" dirty="0">
                <a:latin typeface="Arial" charset="0"/>
              </a:rPr>
              <a:t>1.1.1.3 – Práctica de laboratorio: determine su generación digital</a:t>
            </a:r>
          </a:p>
          <a:p>
            <a:pPr>
              <a:lnSpc>
                <a:spcPct val="80000"/>
              </a:lnSpc>
              <a:buFontTx/>
              <a:buNone/>
            </a:pPr>
            <a:endParaRPr lang="es-ES" dirty="0"/>
          </a:p>
        </p:txBody>
      </p:sp>
    </p:spTree>
    <p:extLst>
      <p:ext uri="{BB962C8B-B14F-4D97-AF65-F5344CB8AC3E}">
        <p14:creationId xmlns="" xmlns:p14="http://schemas.microsoft.com/office/powerpoint/2010/main" val="3763286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16</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1.1.1 – La digitalización transforma los negocios</a:t>
            </a:r>
          </a:p>
          <a:p>
            <a:pPr>
              <a:lnSpc>
                <a:spcPct val="80000"/>
              </a:lnSpc>
              <a:buFontTx/>
              <a:buNone/>
            </a:pPr>
            <a:r>
              <a:rPr lang="es-ES" dirty="0">
                <a:latin typeface="Arial" charset="0"/>
              </a:rPr>
              <a:t>1.1.1.4 – El impacto de la transformación digital en la empresa</a:t>
            </a:r>
          </a:p>
        </p:txBody>
      </p:sp>
    </p:spTree>
    <p:extLst>
      <p:ext uri="{BB962C8B-B14F-4D97-AF65-F5344CB8AC3E}">
        <p14:creationId xmlns="" xmlns:p14="http://schemas.microsoft.com/office/powerpoint/2010/main" val="574561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17</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1.1.1 – La digitalización transforma los negocios</a:t>
            </a:r>
          </a:p>
          <a:p>
            <a:pPr>
              <a:lnSpc>
                <a:spcPct val="80000"/>
              </a:lnSpc>
              <a:buFontTx/>
              <a:buNone/>
            </a:pPr>
            <a:r>
              <a:rPr lang="es-ES" dirty="0">
                <a:latin typeface="Arial" charset="0"/>
              </a:rPr>
              <a:t>1.1.1.5 – ¿Los dispositivos inteligentes pueden pensar?</a:t>
            </a:r>
          </a:p>
          <a:p>
            <a:pPr>
              <a:lnSpc>
                <a:spcPct val="80000"/>
              </a:lnSpc>
              <a:buFontTx/>
              <a:buNone/>
            </a:pPr>
            <a:r>
              <a:rPr lang="es-ES" baseline="0" dirty="0">
                <a:latin typeface="Arial" charset="0"/>
              </a:rPr>
              <a:t>1.1.1.6 – Evaluación del tema</a:t>
            </a:r>
          </a:p>
          <a:p>
            <a:pPr>
              <a:lnSpc>
                <a:spcPct val="80000"/>
              </a:lnSpc>
              <a:buFontTx/>
              <a:buNone/>
            </a:pPr>
            <a:endParaRPr lang="es-ES" dirty="0"/>
          </a:p>
        </p:txBody>
      </p:sp>
    </p:spTree>
    <p:extLst>
      <p:ext uri="{BB962C8B-B14F-4D97-AF65-F5344CB8AC3E}">
        <p14:creationId xmlns="" xmlns:p14="http://schemas.microsoft.com/office/powerpoint/2010/main" val="7898321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18</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1.1.1 – La digitalización transforma los negocios</a:t>
            </a:r>
          </a:p>
          <a:p>
            <a:pPr>
              <a:lnSpc>
                <a:spcPct val="80000"/>
              </a:lnSpc>
              <a:buFontTx/>
              <a:buNone/>
            </a:pPr>
            <a:r>
              <a:rPr lang="es-ES" dirty="0">
                <a:latin typeface="Arial" charset="0"/>
              </a:rPr>
              <a:t>1.1.1.7 – Video: descargue el instale Packet Tracer</a:t>
            </a:r>
          </a:p>
          <a:p>
            <a:pPr>
              <a:lnSpc>
                <a:spcPct val="80000"/>
              </a:lnSpc>
              <a:buFontTx/>
              <a:buNone/>
            </a:pPr>
            <a:endParaRPr lang="es-ES" dirty="0"/>
          </a:p>
        </p:txBody>
      </p:sp>
    </p:spTree>
    <p:extLst>
      <p:ext uri="{BB962C8B-B14F-4D97-AF65-F5344CB8AC3E}">
        <p14:creationId xmlns="" xmlns:p14="http://schemas.microsoft.com/office/powerpoint/2010/main" val="1898042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19</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1.1.1 – La digitalización transforma los negocios</a:t>
            </a:r>
          </a:p>
          <a:p>
            <a:pPr>
              <a:lnSpc>
                <a:spcPct val="80000"/>
              </a:lnSpc>
              <a:buFontTx/>
              <a:buNone/>
            </a:pPr>
            <a:r>
              <a:rPr lang="es-ES" dirty="0">
                <a:latin typeface="Arial" charset="0"/>
              </a:rPr>
              <a:t>1.1.1.8 – Práctica de laboratorio: implementación y cableado de dispositivos</a:t>
            </a:r>
          </a:p>
          <a:p>
            <a:pPr>
              <a:lnSpc>
                <a:spcPct val="80000"/>
              </a:lnSpc>
              <a:buFontTx/>
              <a:buNone/>
            </a:pPr>
            <a:endParaRPr lang="es-ES" dirty="0"/>
          </a:p>
        </p:txBody>
      </p:sp>
    </p:spTree>
    <p:extLst>
      <p:ext uri="{BB962C8B-B14F-4D97-AF65-F5344CB8AC3E}">
        <p14:creationId xmlns="" xmlns:p14="http://schemas.microsoft.com/office/powerpoint/2010/main" val="3626648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20</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1.1.2 – Conectados globalmente a través de redes</a:t>
            </a:r>
          </a:p>
          <a:p>
            <a:pPr>
              <a:lnSpc>
                <a:spcPct val="80000"/>
              </a:lnSpc>
              <a:buFontTx/>
              <a:buNone/>
            </a:pPr>
            <a:r>
              <a:rPr lang="es-ES" dirty="0">
                <a:latin typeface="Arial" charset="0"/>
              </a:rPr>
              <a:t>1.1.2.1 – Las redes son la base</a:t>
            </a:r>
          </a:p>
          <a:p>
            <a:pPr>
              <a:lnSpc>
                <a:spcPct val="80000"/>
              </a:lnSpc>
              <a:buFontTx/>
              <a:buNone/>
            </a:pPr>
            <a:endParaRPr lang="es-ES" dirty="0"/>
          </a:p>
        </p:txBody>
      </p:sp>
    </p:spTree>
    <p:extLst>
      <p:ext uri="{BB962C8B-B14F-4D97-AF65-F5344CB8AC3E}">
        <p14:creationId xmlns="" xmlns:p14="http://schemas.microsoft.com/office/powerpoint/2010/main" val="7749142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21</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1.1.2 – Conectados globalmente a través de redes</a:t>
            </a:r>
          </a:p>
          <a:p>
            <a:pPr>
              <a:lnSpc>
                <a:spcPct val="80000"/>
              </a:lnSpc>
              <a:buFontTx/>
              <a:buNone/>
            </a:pPr>
            <a:r>
              <a:rPr lang="es-ES" dirty="0">
                <a:latin typeface="Arial" charset="0"/>
              </a:rPr>
              <a:t>1.1.2.2 – Tipos de redes</a:t>
            </a:r>
          </a:p>
          <a:p>
            <a:pPr>
              <a:lnSpc>
                <a:spcPct val="80000"/>
              </a:lnSpc>
              <a:buFontTx/>
              <a:buNone/>
            </a:pPr>
            <a:endParaRPr lang="es-ES" dirty="0"/>
          </a:p>
        </p:txBody>
      </p:sp>
    </p:spTree>
    <p:extLst>
      <p:ext uri="{BB962C8B-B14F-4D97-AF65-F5344CB8AC3E}">
        <p14:creationId xmlns="" xmlns:p14="http://schemas.microsoft.com/office/powerpoint/2010/main" val="3833558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22</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1.1.2 – Conectados globalmente a través de redes</a:t>
            </a:r>
          </a:p>
          <a:p>
            <a:pPr>
              <a:lnSpc>
                <a:spcPct val="80000"/>
              </a:lnSpc>
              <a:buFontTx/>
              <a:buNone/>
            </a:pPr>
            <a:r>
              <a:rPr lang="es-ES" dirty="0">
                <a:latin typeface="Arial" charset="0"/>
              </a:rPr>
              <a:t>1.1.2.3 Actividad: términos de red</a:t>
            </a:r>
          </a:p>
          <a:p>
            <a:pPr>
              <a:lnSpc>
                <a:spcPct val="80000"/>
              </a:lnSpc>
              <a:buFontTx/>
              <a:buNone/>
            </a:pPr>
            <a:endParaRPr lang="es-ES" dirty="0"/>
          </a:p>
        </p:txBody>
      </p:sp>
    </p:spTree>
    <p:extLst>
      <p:ext uri="{BB962C8B-B14F-4D97-AF65-F5344CB8AC3E}">
        <p14:creationId xmlns="" xmlns:p14="http://schemas.microsoft.com/office/powerpoint/2010/main" val="1923151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23</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1.1.2 – Conectados globalmente a través de redes</a:t>
            </a:r>
          </a:p>
          <a:p>
            <a:pPr>
              <a:lnSpc>
                <a:spcPct val="80000"/>
              </a:lnSpc>
              <a:buFontTx/>
              <a:buNone/>
            </a:pPr>
            <a:r>
              <a:rPr lang="es-ES" dirty="0">
                <a:latin typeface="Arial" charset="0"/>
              </a:rPr>
              <a:t>1.1.2.4 – Práctica de laboratorio: realización de un esquema de Internet</a:t>
            </a:r>
          </a:p>
          <a:p>
            <a:pPr>
              <a:lnSpc>
                <a:spcPct val="80000"/>
              </a:lnSpc>
              <a:buFontTx/>
              <a:buNone/>
            </a:pPr>
            <a:endParaRPr lang="es-ES" dirty="0"/>
          </a:p>
        </p:txBody>
      </p:sp>
    </p:spTree>
    <p:extLst>
      <p:ext uri="{BB962C8B-B14F-4D97-AF65-F5344CB8AC3E}">
        <p14:creationId xmlns="" xmlns:p14="http://schemas.microsoft.com/office/powerpoint/2010/main" val="1702195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24</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1.1 – Transformación digital</a:t>
            </a:r>
          </a:p>
          <a:p>
            <a:pPr>
              <a:lnSpc>
                <a:spcPct val="80000"/>
              </a:lnSpc>
              <a:buFontTx/>
              <a:buNone/>
            </a:pPr>
            <a:r>
              <a:rPr lang="es-ES" dirty="0">
                <a:latin typeface="Arial" charset="0"/>
              </a:rPr>
              <a:t>1.1.2 – Conectados globalmente a través de redes</a:t>
            </a:r>
          </a:p>
          <a:p>
            <a:pPr>
              <a:lnSpc>
                <a:spcPct val="80000"/>
              </a:lnSpc>
              <a:buFontTx/>
              <a:buNone/>
            </a:pPr>
            <a:r>
              <a:rPr lang="es-ES" dirty="0">
                <a:latin typeface="Arial" charset="0"/>
              </a:rPr>
              <a:t>1.1.2.5 – Packet Tracer: cree una red simple</a:t>
            </a:r>
            <a:endParaRPr lang="es-ES" dirty="0"/>
          </a:p>
        </p:txBody>
      </p:sp>
    </p:spTree>
    <p:extLst>
      <p:ext uri="{BB962C8B-B14F-4D97-AF65-F5344CB8AC3E}">
        <p14:creationId xmlns="" xmlns:p14="http://schemas.microsoft.com/office/powerpoint/2010/main" val="11014440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1</a:t>
            </a:r>
            <a:r>
              <a:rPr lang="es-ES" smtClean="0"/>
              <a:t> – Todo está conectado</a:t>
            </a:r>
            <a:endParaRPr lang="es-ES" b="0" dirty="0"/>
          </a:p>
          <a:p>
            <a:pPr>
              <a:lnSpc>
                <a:spcPct val="80000"/>
              </a:lnSpc>
              <a:buFontTx/>
              <a:buNone/>
            </a:pPr>
            <a:r>
              <a:rPr lang="es-ES" sz="1200" kern="1200" dirty="0">
                <a:solidFill>
                  <a:schemeClr val="tx1"/>
                </a:solidFill>
                <a:latin typeface="Arial" charset="0"/>
              </a:rPr>
              <a:t>1.2 – Dispositivos que se conectan a IoT</a:t>
            </a:r>
          </a:p>
        </p:txBody>
      </p:sp>
      <p:sp>
        <p:nvSpPr>
          <p:cNvPr id="4" name="Slide Number Placeholder 3"/>
          <p:cNvSpPr>
            <a:spLocks noGrp="1"/>
          </p:cNvSpPr>
          <p:nvPr>
            <p:ph type="sldNum" sz="quarter" idx="10"/>
          </p:nvPr>
        </p:nvSpPr>
        <p:spPr/>
        <p:txBody>
          <a:bodyPr/>
          <a:lstStyle/>
          <a:p>
            <a:fld id="{5641018C-6CAF-B84E-B92C-ECB119457FBA}" type="slidenum">
              <a:rPr lang="en-US" smtClean="0"/>
              <a:pPr/>
              <a:t>25</a:t>
            </a:fld>
            <a:endParaRPr lang="es-ES" dirty="0"/>
          </a:p>
        </p:txBody>
      </p:sp>
    </p:spTree>
    <p:extLst>
      <p:ext uri="{BB962C8B-B14F-4D97-AF65-F5344CB8AC3E}">
        <p14:creationId xmlns="" xmlns:p14="http://schemas.microsoft.com/office/powerpoint/2010/main" val="2253307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26</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1.2 – Dispositivos que se conectan a IoT</a:t>
            </a:r>
          </a:p>
          <a:p>
            <a:pPr>
              <a:lnSpc>
                <a:spcPct val="80000"/>
              </a:lnSpc>
              <a:buFontTx/>
              <a:buNone/>
            </a:pPr>
            <a:r>
              <a:rPr lang="es-ES" dirty="0">
                <a:latin typeface="Arial" charset="0"/>
              </a:rPr>
              <a:t>1.2.1 – El crecimiento de los dispositivos de IoT</a:t>
            </a:r>
          </a:p>
          <a:p>
            <a:pPr>
              <a:lnSpc>
                <a:spcPct val="80000"/>
              </a:lnSpc>
              <a:buFontTx/>
              <a:buNone/>
            </a:pPr>
            <a:r>
              <a:rPr lang="es-ES" dirty="0">
                <a:latin typeface="Arial" charset="0"/>
              </a:rPr>
              <a:t>1.2.1.1 – ¿Qué es IoT?</a:t>
            </a:r>
          </a:p>
          <a:p>
            <a:pPr>
              <a:lnSpc>
                <a:spcPct val="80000"/>
              </a:lnSpc>
              <a:buFontTx/>
              <a:buNone/>
            </a:pPr>
            <a:endParaRPr lang="es-ES" baseline="0" dirty="0">
              <a:latin typeface="Arial" charset="0"/>
            </a:endParaRPr>
          </a:p>
          <a:p>
            <a:pPr>
              <a:lnSpc>
                <a:spcPct val="80000"/>
              </a:lnSpc>
              <a:buFontTx/>
              <a:buNone/>
            </a:pPr>
            <a:endParaRPr lang="es-ES" dirty="0"/>
          </a:p>
        </p:txBody>
      </p:sp>
    </p:spTree>
    <p:extLst>
      <p:ext uri="{BB962C8B-B14F-4D97-AF65-F5344CB8AC3E}">
        <p14:creationId xmlns="" xmlns:p14="http://schemas.microsoft.com/office/powerpoint/2010/main" val="11347223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27</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1.2 – Dispositivos que se conectan a IoT</a:t>
            </a:r>
          </a:p>
          <a:p>
            <a:pPr>
              <a:lnSpc>
                <a:spcPct val="80000"/>
              </a:lnSpc>
              <a:buFontTx/>
              <a:buNone/>
            </a:pPr>
            <a:r>
              <a:rPr lang="es-ES" dirty="0">
                <a:latin typeface="Arial" charset="0"/>
              </a:rPr>
              <a:t>1.2.1 – El crecimiento de los dispositivos de IoT</a:t>
            </a:r>
          </a:p>
          <a:p>
            <a:pPr>
              <a:lnSpc>
                <a:spcPct val="80000"/>
              </a:lnSpc>
              <a:buFontTx/>
              <a:buNone/>
            </a:pPr>
            <a:r>
              <a:rPr lang="es-ES" dirty="0">
                <a:latin typeface="Arial" charset="0"/>
              </a:rPr>
              <a:t>1.2.1.2 – Práctica de laboratorio: imagine un nuevo sensor inteligente</a:t>
            </a:r>
          </a:p>
          <a:p>
            <a:pPr>
              <a:lnSpc>
                <a:spcPct val="80000"/>
              </a:lnSpc>
              <a:buFontTx/>
              <a:buNone/>
            </a:pPr>
            <a:r>
              <a:rPr lang="es-ES" baseline="0" dirty="0">
                <a:latin typeface="Arial" charset="0"/>
              </a:rPr>
              <a:t>1.1.2.3 – Actividad: términos de red</a:t>
            </a:r>
          </a:p>
          <a:p>
            <a:pPr>
              <a:lnSpc>
                <a:spcPct val="80000"/>
              </a:lnSpc>
              <a:buFontTx/>
              <a:buNone/>
            </a:pPr>
            <a:endParaRPr lang="es-ES" dirty="0"/>
          </a:p>
        </p:txBody>
      </p:sp>
    </p:spTree>
    <p:extLst>
      <p:ext uri="{BB962C8B-B14F-4D97-AF65-F5344CB8AC3E}">
        <p14:creationId xmlns="" xmlns:p14="http://schemas.microsoft.com/office/powerpoint/2010/main" val="30311561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28</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1.2 – Dispositivos que se conectan a IoT</a:t>
            </a:r>
          </a:p>
          <a:p>
            <a:pPr>
              <a:lnSpc>
                <a:spcPct val="80000"/>
              </a:lnSpc>
              <a:buFontTx/>
              <a:buNone/>
            </a:pPr>
            <a:r>
              <a:rPr lang="es-ES" dirty="0">
                <a:latin typeface="Arial" charset="0"/>
              </a:rPr>
              <a:t>1.2.1 – El crecimiento de los dispositivos de IoT</a:t>
            </a:r>
          </a:p>
          <a:p>
            <a:pPr>
              <a:lnSpc>
                <a:spcPct val="80000"/>
              </a:lnSpc>
              <a:buFontTx/>
              <a:buNone/>
            </a:pPr>
            <a:r>
              <a:rPr lang="es-ES" dirty="0">
                <a:latin typeface="Arial" charset="0"/>
              </a:rPr>
              <a:t>1.2.1.3 – ¿Cuáles son los beneficios de conectar estos dispositivos de IoT?</a:t>
            </a:r>
            <a:endParaRPr lang="es-ES" dirty="0"/>
          </a:p>
        </p:txBody>
      </p:sp>
    </p:spTree>
    <p:extLst>
      <p:ext uri="{BB962C8B-B14F-4D97-AF65-F5344CB8AC3E}">
        <p14:creationId xmlns="" xmlns:p14="http://schemas.microsoft.com/office/powerpoint/2010/main" val="5345812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29</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1.2 – Dispositivos que se conectan a IoT</a:t>
            </a:r>
          </a:p>
          <a:p>
            <a:pPr>
              <a:lnSpc>
                <a:spcPct val="80000"/>
              </a:lnSpc>
              <a:buFontTx/>
              <a:buNone/>
            </a:pPr>
            <a:r>
              <a:rPr lang="es-ES" dirty="0">
                <a:latin typeface="Arial" charset="0"/>
              </a:rPr>
              <a:t>1.2.1 – El crecimiento de los dispositivos de IoT</a:t>
            </a:r>
          </a:p>
          <a:p>
            <a:pPr>
              <a:lnSpc>
                <a:spcPct val="80000"/>
              </a:lnSpc>
              <a:buFontTx/>
              <a:buNone/>
            </a:pPr>
            <a:r>
              <a:rPr lang="es-ES" dirty="0">
                <a:latin typeface="Arial" charset="0"/>
              </a:rPr>
              <a:t>1.2.1.4 – Práctica de laboratorio: ventajas y desventajas de los dispositivos de IoT</a:t>
            </a:r>
            <a:endParaRPr lang="es-ES" dirty="0"/>
          </a:p>
        </p:txBody>
      </p:sp>
    </p:spTree>
    <p:extLst>
      <p:ext uri="{BB962C8B-B14F-4D97-AF65-F5344CB8AC3E}">
        <p14:creationId xmlns="" xmlns:p14="http://schemas.microsoft.com/office/powerpoint/2010/main" val="1157894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b="0" dirty="0"/>
              <a:t>Cisco Networking Academy Program</a:t>
            </a:r>
          </a:p>
          <a:p>
            <a:pPr>
              <a:buFontTx/>
              <a:buNone/>
            </a:pPr>
            <a:r>
              <a:rPr lang="es-ES" b="0" dirty="0"/>
              <a:t>Introducción al Internet de las Cosas</a:t>
            </a:r>
          </a:p>
          <a:p>
            <a:pPr>
              <a:buFontTx/>
              <a:buNone/>
            </a:pPr>
            <a:r>
              <a:rPr lang="es-ES" sz="1200" b="0" dirty="0"/>
              <a:t>Capítulo </a:t>
            </a:r>
            <a:r>
              <a:rPr lang="es-ES" smtClean="0"/>
              <a:t>1: todo está conectado</a:t>
            </a:r>
          </a:p>
        </p:txBody>
      </p:sp>
      <p:sp>
        <p:nvSpPr>
          <p:cNvPr id="4" name="Slide Number Placeholder 3"/>
          <p:cNvSpPr>
            <a:spLocks noGrp="1"/>
          </p:cNvSpPr>
          <p:nvPr>
            <p:ph type="sldNum" sz="quarter" idx="10"/>
          </p:nvPr>
        </p:nvSpPr>
        <p:spPr/>
        <p:txBody>
          <a:bodyPr/>
          <a:lstStyle/>
          <a:p>
            <a:fld id="{5641018C-6CAF-B84E-B92C-ECB119457FBA}" type="slidenum">
              <a:rPr lang="en-US" smtClean="0"/>
              <a:pPr/>
              <a:t>3</a:t>
            </a:fld>
            <a:endParaRPr lang="es-ES" dirty="0"/>
          </a:p>
        </p:txBody>
      </p:sp>
    </p:spTree>
    <p:extLst>
      <p:ext uri="{BB962C8B-B14F-4D97-AF65-F5344CB8AC3E}">
        <p14:creationId xmlns="" xmlns:p14="http://schemas.microsoft.com/office/powerpoint/2010/main" val="4150324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30</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1.2 – Dispositivos que se conectan a IoT</a:t>
            </a:r>
          </a:p>
          <a:p>
            <a:pPr>
              <a:lnSpc>
                <a:spcPct val="80000"/>
              </a:lnSpc>
              <a:buFontTx/>
              <a:buNone/>
            </a:pPr>
            <a:r>
              <a:rPr lang="es-ES" dirty="0">
                <a:latin typeface="Arial" charset="0"/>
              </a:rPr>
              <a:t>1.2.1 – El crecimiento de los dispositivos de IoT</a:t>
            </a:r>
          </a:p>
          <a:p>
            <a:pPr>
              <a:lnSpc>
                <a:spcPct val="80000"/>
              </a:lnSpc>
              <a:buFontTx/>
              <a:buNone/>
            </a:pPr>
            <a:r>
              <a:rPr lang="es-ES" dirty="0">
                <a:latin typeface="Arial" charset="0"/>
              </a:rPr>
              <a:t>1.2.1.5 – ¿Cómo se conectan los dispositivos de IoT a la red?</a:t>
            </a:r>
            <a:endParaRPr lang="es-ES" dirty="0"/>
          </a:p>
        </p:txBody>
      </p:sp>
    </p:spTree>
    <p:extLst>
      <p:ext uri="{BB962C8B-B14F-4D97-AF65-F5344CB8AC3E}">
        <p14:creationId xmlns="" xmlns:p14="http://schemas.microsoft.com/office/powerpoint/2010/main" val="15500192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31</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1.2 – Dispositivos que se conectan a IoT</a:t>
            </a:r>
          </a:p>
          <a:p>
            <a:pPr>
              <a:lnSpc>
                <a:spcPct val="80000"/>
              </a:lnSpc>
              <a:buFontTx/>
              <a:buNone/>
            </a:pPr>
            <a:r>
              <a:rPr lang="es-ES" dirty="0">
                <a:latin typeface="Arial" charset="0"/>
              </a:rPr>
              <a:t>1.2.1 – El crecimiento de los dispositivos de IoT</a:t>
            </a:r>
          </a:p>
          <a:p>
            <a:pPr>
              <a:lnSpc>
                <a:spcPct val="80000"/>
              </a:lnSpc>
              <a:buFontTx/>
              <a:buNone/>
            </a:pPr>
            <a:r>
              <a:rPr lang="es-ES" dirty="0">
                <a:latin typeface="Arial" charset="0"/>
              </a:rPr>
              <a:t>1.2.1.6 – Video: explore un hogar inteligente</a:t>
            </a:r>
          </a:p>
          <a:p>
            <a:pPr>
              <a:lnSpc>
                <a:spcPct val="80000"/>
              </a:lnSpc>
              <a:buFontTx/>
              <a:buNone/>
            </a:pPr>
            <a:r>
              <a:rPr lang="es-ES" baseline="0" dirty="0">
                <a:latin typeface="Arial" charset="0"/>
              </a:rPr>
              <a:t>1.2.1.7 – Evaluación del tema</a:t>
            </a:r>
            <a:endParaRPr lang="es-ES" dirty="0"/>
          </a:p>
        </p:txBody>
      </p:sp>
    </p:spTree>
    <p:extLst>
      <p:ext uri="{BB962C8B-B14F-4D97-AF65-F5344CB8AC3E}">
        <p14:creationId xmlns="" xmlns:p14="http://schemas.microsoft.com/office/powerpoint/2010/main" val="17869185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32</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1.2 – Dispositivos que se conectan a IoT</a:t>
            </a:r>
          </a:p>
          <a:p>
            <a:pPr>
              <a:lnSpc>
                <a:spcPct val="80000"/>
              </a:lnSpc>
              <a:buFontTx/>
              <a:buNone/>
            </a:pPr>
            <a:r>
              <a:rPr lang="es-ES" dirty="0">
                <a:latin typeface="Arial" charset="0"/>
              </a:rPr>
              <a:t>1.2.2 Conexión de los dispositivos de IoT a la red</a:t>
            </a:r>
          </a:p>
          <a:p>
            <a:pPr>
              <a:lnSpc>
                <a:spcPct val="80000"/>
              </a:lnSpc>
              <a:buFontTx/>
              <a:buNone/>
            </a:pPr>
            <a:r>
              <a:rPr lang="es-ES" dirty="0">
                <a:latin typeface="Arial" charset="0"/>
              </a:rPr>
              <a:t>1.2.2.1 – Packet Tracer: conecte un dispositivo de IoT a la red</a:t>
            </a:r>
            <a:endParaRPr lang="es-ES" dirty="0"/>
          </a:p>
        </p:txBody>
      </p:sp>
    </p:spTree>
    <p:extLst>
      <p:ext uri="{BB962C8B-B14F-4D97-AF65-F5344CB8AC3E}">
        <p14:creationId xmlns="" xmlns:p14="http://schemas.microsoft.com/office/powerpoint/2010/main" val="34818956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33</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1.2 – Dispositivos que se conectan a IoT</a:t>
            </a:r>
          </a:p>
          <a:p>
            <a:pPr>
              <a:lnSpc>
                <a:spcPct val="80000"/>
              </a:lnSpc>
              <a:buFontTx/>
              <a:buNone/>
            </a:pPr>
            <a:r>
              <a:rPr lang="es-ES" dirty="0">
                <a:latin typeface="Arial" charset="0"/>
              </a:rPr>
              <a:t>1.2.2 Conexión de los dispositivos de IoT a la red</a:t>
            </a:r>
          </a:p>
          <a:p>
            <a:pPr>
              <a:lnSpc>
                <a:spcPct val="80000"/>
              </a:lnSpc>
              <a:buFontTx/>
              <a:buNone/>
            </a:pPr>
            <a:r>
              <a:rPr lang="es-ES" dirty="0">
                <a:latin typeface="Arial" charset="0"/>
              </a:rPr>
              <a:t>1.2.2.2 – Conexión y supervisión de "cosas"</a:t>
            </a:r>
            <a:endParaRPr lang="es-ES" dirty="0"/>
          </a:p>
        </p:txBody>
      </p:sp>
    </p:spTree>
    <p:extLst>
      <p:ext uri="{BB962C8B-B14F-4D97-AF65-F5344CB8AC3E}">
        <p14:creationId xmlns="" xmlns:p14="http://schemas.microsoft.com/office/powerpoint/2010/main" val="32778136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34</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1.2 – Dispositivos que se conectan a IoT</a:t>
            </a:r>
          </a:p>
          <a:p>
            <a:pPr>
              <a:lnSpc>
                <a:spcPct val="80000"/>
              </a:lnSpc>
              <a:buFontTx/>
              <a:buNone/>
            </a:pPr>
            <a:r>
              <a:rPr lang="es-ES" dirty="0">
                <a:latin typeface="Arial" charset="0"/>
              </a:rPr>
              <a:t>1.2.2 Conexión de los dispositivos de IoT a la red</a:t>
            </a:r>
          </a:p>
          <a:p>
            <a:pPr>
              <a:lnSpc>
                <a:spcPct val="80000"/>
              </a:lnSpc>
              <a:buFontTx/>
              <a:buNone/>
            </a:pPr>
            <a:r>
              <a:rPr lang="es-ES" dirty="0">
                <a:latin typeface="Arial" charset="0"/>
              </a:rPr>
              <a:t>1.2.2.3 – Packet Tracer: conecte dispositivos a un Home Gateway (Gateway residencial) y supervise</a:t>
            </a:r>
            <a:endParaRPr lang="es-ES" dirty="0"/>
          </a:p>
        </p:txBody>
      </p:sp>
    </p:spTree>
    <p:extLst>
      <p:ext uri="{BB962C8B-B14F-4D97-AF65-F5344CB8AC3E}">
        <p14:creationId xmlns="" xmlns:p14="http://schemas.microsoft.com/office/powerpoint/2010/main" val="38642930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35</a:t>
            </a:fld>
            <a:endParaRPr lang="es-E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80000"/>
              </a:lnSpc>
              <a:buFontTx/>
              <a:buNone/>
            </a:pPr>
            <a:r>
              <a:rPr lang="es-ES" sz="1200" kern="1200" dirty="0">
                <a:solidFill>
                  <a:schemeClr val="tx1"/>
                </a:solidFill>
                <a:latin typeface="Arial" charset="0"/>
              </a:rPr>
              <a:t>1.2 – Dispositivos que se conectan a IoT</a:t>
            </a:r>
          </a:p>
          <a:p>
            <a:pPr>
              <a:lnSpc>
                <a:spcPct val="80000"/>
              </a:lnSpc>
              <a:buFontTx/>
              <a:buNone/>
            </a:pPr>
            <a:r>
              <a:rPr lang="es-ES" dirty="0">
                <a:latin typeface="Arial" charset="0"/>
              </a:rPr>
              <a:t>1.2.2 – Conexión de los dispositivos de IoT a la red</a:t>
            </a:r>
          </a:p>
          <a:p>
            <a:pPr>
              <a:lnSpc>
                <a:spcPct val="80000"/>
              </a:lnSpc>
              <a:buFontTx/>
              <a:buNone/>
            </a:pPr>
            <a:r>
              <a:rPr lang="es-ES" dirty="0">
                <a:latin typeface="Arial" charset="0"/>
              </a:rPr>
              <a:t>1.2.2.4 – El futuro de las redes</a:t>
            </a:r>
            <a:endParaRPr lang="es-ES" dirty="0"/>
          </a:p>
        </p:txBody>
      </p:sp>
    </p:spTree>
    <p:extLst>
      <p:ext uri="{BB962C8B-B14F-4D97-AF65-F5344CB8AC3E}">
        <p14:creationId xmlns="" xmlns:p14="http://schemas.microsoft.com/office/powerpoint/2010/main" val="4814275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1 – Todo está conectado</a:t>
            </a:r>
          </a:p>
          <a:p>
            <a:pPr>
              <a:buFontTx/>
              <a:buNone/>
            </a:pPr>
            <a:r>
              <a:rPr lang="es-ES" sz="1200" b="0" dirty="0" smtClean="0"/>
              <a:t>1.3 </a:t>
            </a:r>
            <a:r>
              <a:rPr lang="es-ES" altLang="zh-CN" dirty="0" smtClean="0"/>
              <a:t>–</a:t>
            </a:r>
            <a:r>
              <a:rPr lang="es-ES" sz="1200" b="0" dirty="0" smtClean="0"/>
              <a:t> </a:t>
            </a:r>
            <a:r>
              <a:rPr lang="es-ES" sz="1200" b="0" dirty="0"/>
              <a:t>Resumen</a:t>
            </a:r>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36</a:t>
            </a:fld>
            <a:endParaRPr lang="es-ES" dirty="0"/>
          </a:p>
        </p:txBody>
      </p:sp>
    </p:spTree>
    <p:extLst>
      <p:ext uri="{BB962C8B-B14F-4D97-AF65-F5344CB8AC3E}">
        <p14:creationId xmlns="" xmlns:p14="http://schemas.microsoft.com/office/powerpoint/2010/main" val="1764100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s-ES" sz="1200" b="0" dirty="0"/>
              <a:t>1</a:t>
            </a:r>
            <a:r>
              <a:rPr lang="es-ES" dirty="0" smtClean="0"/>
              <a:t> – Todo está conectado</a:t>
            </a:r>
            <a:endParaRPr lang="es-ES" b="0" dirty="0"/>
          </a:p>
          <a:p>
            <a:r>
              <a:rPr lang="es-ES" dirty="0" smtClean="0"/>
              <a:t>1.3 </a:t>
            </a:r>
            <a:r>
              <a:rPr lang="es-ES" altLang="zh-CN" dirty="0" smtClean="0"/>
              <a:t>–</a:t>
            </a:r>
            <a:r>
              <a:rPr lang="es-ES" dirty="0" smtClean="0"/>
              <a:t> </a:t>
            </a:r>
            <a:r>
              <a:rPr lang="es-ES" dirty="0" smtClean="0"/>
              <a:t>Resumen</a:t>
            </a:r>
          </a:p>
          <a:p>
            <a:endParaRPr lang="es-E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37</a:t>
            </a:fld>
            <a:endParaRPr lang="es-ES" dirty="0"/>
          </a:p>
        </p:txBody>
      </p:sp>
    </p:spTree>
    <p:extLst>
      <p:ext uri="{BB962C8B-B14F-4D97-AF65-F5344CB8AC3E}">
        <p14:creationId xmlns="" xmlns:p14="http://schemas.microsoft.com/office/powerpoint/2010/main" val="4237822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641018C-6CAF-B84E-B92C-ECB119457FBA}" type="slidenum">
              <a:rPr lang="en-US" smtClean="0"/>
              <a:pPr/>
              <a:t>38</a:t>
            </a:fld>
            <a:endParaRPr lang="es-E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4</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1687453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5</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714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ACE20BE7-F2F3-4E26-9454-50B18F790A4E}" type="slidenum">
              <a:rPr lang="en-US" sz="800" b="0">
                <a:ea typeface="ＭＳ Ｐゴシック" pitchFamily="34" charset="-128"/>
              </a:rPr>
              <a:pPr algn="r"/>
              <a:t>6</a:t>
            </a:fld>
            <a:endParaRPr lang="en-US" sz="800" b="0" dirty="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1422613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7</a:t>
            </a:fld>
            <a:endParaRPr lang="en-US" sz="800" b="0"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2560579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5F7D0146-1035-4865-8A5B-0B1E8578604B}" type="slidenum">
              <a:rPr lang="en-US" sz="800" b="0">
                <a:ea typeface="ＭＳ Ｐゴシック" pitchFamily="34" charset="-128"/>
              </a:rPr>
              <a:pPr algn="r"/>
              <a:t>8</a:t>
            </a:fld>
            <a:endParaRPr lang="en-US" sz="800" b="0" dirty="0">
              <a:ea typeface="ＭＳ Ｐゴシック" pitchFamily="34" charset="-128"/>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 xmlns:p14="http://schemas.microsoft.com/office/powerpoint/2010/main" val="4291573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641018C-6CAF-B84E-B92C-ECB119457FBA}" type="slidenum">
              <a:rPr lang="en-US" smtClean="0"/>
              <a:pPr/>
              <a:t>9</a:t>
            </a:fld>
            <a:endParaRPr lang="es-E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 xmlns:p14="http://schemas.microsoft.com/office/powerpoint/2010/main" val="3086725553"/>
      </p:ext>
    </p:extLst>
  </p:cSld>
  <p:clrMapOvr>
    <a:masterClrMapping/>
  </p:clrMapOvr>
  <p:transition spd="slow">
    <p:wipe/>
  </p:transition>
  <p:extLst mod="1">
    <p:ext uri="{DCECCB84-F9BA-43D5-87BE-67443E8EF086}">
      <p15:sldGuideLst xmlns:p15="http://schemas.microsoft.com/office/powerpoint/2012/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a:sym typeface="Arial" pitchFamily="34" charset="0"/>
              </a:rPr>
              <a:t>Click to edit Master title style</a:t>
            </a:r>
          </a:p>
        </p:txBody>
      </p:sp>
    </p:spTree>
    <p:extLst>
      <p:ext uri="{BB962C8B-B14F-4D97-AF65-F5344CB8AC3E}">
        <p14:creationId xmlns=""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p>
        </p:txBody>
      </p:sp>
    </p:spTree>
    <p:extLst>
      <p:ext uri="{BB962C8B-B14F-4D97-AF65-F5344CB8AC3E}">
        <p14:creationId xmlns="" xmlns:p14="http://schemas.microsoft.com/office/powerpoint/2010/main" val="3653042546"/>
      </p:ext>
    </p:extLst>
  </p:cSld>
  <p:clrMapOvr>
    <a:masterClrMapping/>
  </p:clrMapOvr>
  <p:transition spd="slow">
    <p:wipe/>
  </p:transition>
  <p:extLst mod="1">
    <p:ext uri="{DCECCB84-F9BA-43D5-87BE-67443E8EF086}">
      <p15:sldGuideLst xmlns:p15="http://schemas.microsoft.com/office/powerpoint/2012/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spTree>
    <p:extLst>
      <p:ext uri="{BB962C8B-B14F-4D97-AF65-F5344CB8AC3E}">
        <p14:creationId xmlns="" xmlns:p14="http://schemas.microsoft.com/office/powerpoint/2010/main" val="1974617842"/>
      </p:ext>
    </p:extLst>
  </p:cSld>
  <p:clrMapOvr>
    <a:masterClrMapping/>
  </p:clrMapOvr>
  <p:transition spd="slow">
    <p:wipe/>
  </p:transition>
  <p:extLst mod="1">
    <p:ext uri="{DCECCB84-F9BA-43D5-87BE-67443E8EF086}">
      <p15:sldGuideLst xmlns:p15="http://schemas.microsoft.com/office/powerpoint/2012/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s-E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073041" y="4741653"/>
            <a:ext cx="3452486" cy="154518"/>
          </a:xfrm>
          <a:prstGeom prst="rect">
            <a:avLst/>
          </a:prstGeom>
          <a:noFill/>
          <a:ln w="9525">
            <a:noFill/>
            <a:miter lim="800000"/>
            <a:headEnd/>
            <a:tailEnd/>
          </a:ln>
          <a:effectLst/>
        </p:spPr>
        <p:txBody>
          <a:bodyPr wrap="square" lIns="61586" tIns="30792" rIns="61586" bIns="30792" anchor="b">
            <a:spAutoFit/>
          </a:bodyPr>
          <a:lstStyle/>
          <a:p>
            <a:pPr defTabSz="610744" fontAlgn="auto">
              <a:spcBef>
                <a:spcPts val="0"/>
              </a:spcBef>
              <a:spcAft>
                <a:spcPts val="0"/>
              </a:spcAft>
              <a:defRPr/>
            </a:pPr>
            <a:r>
              <a:rPr lang="es-ES" sz="600" dirty="0">
                <a:solidFill>
                  <a:schemeClr val="accent5">
                    <a:lumMod val="50000"/>
                  </a:schemeClr>
                </a:solidFill>
                <a:latin typeface="+mn-lt"/>
              </a:rPr>
              <a:t>© 2016 Cisco y/o sus filiales. Todos los derechos reservados</a:t>
            </a:r>
            <a:r>
              <a:rPr lang="es-ES" sz="600" dirty="0" smtClean="0">
                <a:solidFill>
                  <a:schemeClr val="accent5">
                    <a:lumMod val="50000"/>
                  </a:schemeClr>
                </a:solidFill>
                <a:latin typeface="+mn-lt"/>
              </a:rPr>
              <a:t>. Información </a:t>
            </a:r>
            <a:r>
              <a:rPr lang="es-ES" sz="600" dirty="0">
                <a:solidFill>
                  <a:schemeClr val="accent5">
                    <a:lumMod val="50000"/>
                  </a:schemeClr>
                </a:solidFill>
                <a:latin typeface="+mn-lt"/>
              </a:rPr>
              <a:t>confidencial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extLst>
      <p:ext uri="{BB962C8B-B14F-4D97-AF65-F5344CB8AC3E}">
        <p14:creationId xmlns="" xmlns:p14="http://schemas.microsoft.com/office/powerpoint/2010/main" val="54296798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s-E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087501" y="4741653"/>
            <a:ext cx="3438026" cy="154518"/>
          </a:xfrm>
          <a:prstGeom prst="rect">
            <a:avLst/>
          </a:prstGeom>
          <a:noFill/>
          <a:ln w="9525">
            <a:noFill/>
            <a:miter lim="800000"/>
            <a:headEnd/>
            <a:tailEnd/>
          </a:ln>
          <a:effectLst/>
        </p:spPr>
        <p:txBody>
          <a:bodyPr wrap="square" lIns="61586" tIns="30792" rIns="61586" bIns="30792" anchor="b">
            <a:spAutoFit/>
          </a:bodyPr>
          <a:lstStyle/>
          <a:p>
            <a:pPr defTabSz="610744" fontAlgn="auto">
              <a:spcBef>
                <a:spcPts val="0"/>
              </a:spcBef>
              <a:spcAft>
                <a:spcPts val="0"/>
              </a:spcAft>
              <a:defRPr/>
            </a:pPr>
            <a:r>
              <a:rPr lang="es-ES" sz="600" dirty="0">
                <a:solidFill>
                  <a:schemeClr val="accent3">
                    <a:lumMod val="85000"/>
                  </a:schemeClr>
                </a:solidFill>
                <a:latin typeface="+mn-lt"/>
              </a:rPr>
              <a:t>© 2016 Cisco y/o sus filiales. Todos los derechos reservados</a:t>
            </a:r>
            <a:r>
              <a:rPr lang="es-ES" sz="600" dirty="0" smtClean="0">
                <a:solidFill>
                  <a:schemeClr val="accent3">
                    <a:lumMod val="85000"/>
                  </a:schemeClr>
                </a:solidFill>
                <a:latin typeface="+mn-lt"/>
              </a:rPr>
              <a:t>. Información </a:t>
            </a:r>
            <a:r>
              <a:rPr lang="es-ES" sz="600" dirty="0">
                <a:solidFill>
                  <a:schemeClr val="accent3">
                    <a:lumMod val="85000"/>
                  </a:schemeClr>
                </a:solidFill>
                <a:latin typeface="+mn-lt"/>
              </a:rPr>
              <a:t>confidencial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s://www.netacad.com/group/communities/community-home"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s-ES" smtClean="0"/>
              <a:t>Materiales del Instructor</a:t>
            </a:r>
          </a:p>
        </p:txBody>
      </p:sp>
      <p:sp>
        <p:nvSpPr>
          <p:cNvPr id="6" name="Title 5"/>
          <p:cNvSpPr>
            <a:spLocks noGrp="1"/>
          </p:cNvSpPr>
          <p:nvPr>
            <p:ph type="ctrTitle"/>
          </p:nvPr>
        </p:nvSpPr>
        <p:spPr/>
        <p:txBody>
          <a:bodyPr/>
          <a:lstStyle/>
          <a:p>
            <a:r>
              <a:rPr lang="es-ES" dirty="0" smtClean="0"/>
              <a:t>Capítulo 1: todo está conectado</a:t>
            </a:r>
          </a:p>
        </p:txBody>
      </p:sp>
      <p:sp>
        <p:nvSpPr>
          <p:cNvPr id="7" name="Subtitle 6"/>
          <p:cNvSpPr>
            <a:spLocks noGrp="1"/>
          </p:cNvSpPr>
          <p:nvPr>
            <p:ph type="subTitle" idx="1"/>
          </p:nvPr>
        </p:nvSpPr>
        <p:spPr>
          <a:xfrm>
            <a:off x="469496" y="3809526"/>
            <a:ext cx="4008114" cy="902174"/>
          </a:xfrm>
        </p:spPr>
        <p:txBody>
          <a:bodyPr/>
          <a:lstStyle/>
          <a:p>
            <a:r>
              <a:rPr lang="es-ES" smtClean="0"/>
              <a:t>Introducción a Internet de las cosas v. 2.0</a:t>
            </a:r>
          </a:p>
          <a:p>
            <a:endParaRPr lang="es-ES" dirty="0"/>
          </a:p>
        </p:txBody>
      </p:sp>
    </p:spTree>
    <p:extLst>
      <p:ext uri="{BB962C8B-B14F-4D97-AF65-F5344CB8AC3E}">
        <p14:creationId xmlns=""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s-ES" smtClean="0"/>
              <a:t>Capítulo 1: todo está conectado</a:t>
            </a:r>
            <a:endParaRPr lang="es-ES" dirty="0"/>
          </a:p>
        </p:txBody>
      </p:sp>
      <p:sp>
        <p:nvSpPr>
          <p:cNvPr id="7" name="Subtitle 6"/>
          <p:cNvSpPr>
            <a:spLocks noGrp="1"/>
          </p:cNvSpPr>
          <p:nvPr>
            <p:ph type="subTitle" idx="1"/>
          </p:nvPr>
        </p:nvSpPr>
        <p:spPr>
          <a:xfrm>
            <a:off x="469496" y="3809526"/>
            <a:ext cx="2996515" cy="902174"/>
          </a:xfrm>
        </p:spPr>
        <p:txBody>
          <a:bodyPr/>
          <a:lstStyle/>
          <a:p>
            <a:endParaRPr lang="es-ES" dirty="0"/>
          </a:p>
          <a:p>
            <a:r>
              <a:rPr lang="es-ES" smtClean="0"/>
              <a:t>Introducción a Internet de las cosas v. 2.0</a:t>
            </a:r>
          </a:p>
          <a:p>
            <a:endParaRPr lang="es-ES" dirty="0"/>
          </a:p>
        </p:txBody>
      </p:sp>
    </p:spTree>
    <p:extLst>
      <p:ext uri="{BB962C8B-B14F-4D97-AF65-F5344CB8AC3E}">
        <p14:creationId xmlns="" xmlns:p14="http://schemas.microsoft.com/office/powerpoint/2010/main" val="178293801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s-ES" dirty="0" smtClean="0"/>
              <a:t>1.1 Transformación digital</a:t>
            </a:r>
          </a:p>
          <a:p>
            <a:pPr lvl="1"/>
            <a:r>
              <a:rPr lang="es-ES" dirty="0" smtClean="0"/>
              <a:t>Explique cómo la transformación digital afecta las empresas, la industria y la vida cotidiana.</a:t>
            </a:r>
          </a:p>
          <a:p>
            <a:pPr marL="685006" lvl="4" indent="-214313">
              <a:buFont typeface="Arial" panose="020B0604020202020204" pitchFamily="34" charset="0"/>
              <a:buChar char="•"/>
            </a:pPr>
            <a:r>
              <a:rPr lang="es-ES" dirty="0">
                <a:solidFill>
                  <a:srgbClr val="000000"/>
                </a:solidFill>
              </a:rPr>
              <a:t>Explique cómo la transformación digital permite la innovación.</a:t>
            </a:r>
          </a:p>
          <a:p>
            <a:pPr marL="685006" lvl="4" indent="-214313">
              <a:buFont typeface="Arial" panose="020B0604020202020204" pitchFamily="34" charset="0"/>
              <a:buChar char="•"/>
            </a:pPr>
            <a:r>
              <a:rPr lang="es-ES" dirty="0">
                <a:solidFill>
                  <a:srgbClr val="000000"/>
                </a:solidFill>
              </a:rPr>
              <a:t>Explique la forma en que las redes proporcionan la plataforma para negocios digitales y la sociedad.</a:t>
            </a:r>
          </a:p>
          <a:p>
            <a:pPr marL="351631" indent="-285750"/>
            <a:r>
              <a:rPr lang="es-ES" dirty="0" smtClean="0"/>
              <a:t>1.2 Dispositivos que se conectan a </a:t>
            </a:r>
            <a:r>
              <a:rPr lang="es-ES" dirty="0" err="1" smtClean="0"/>
              <a:t>IoT</a:t>
            </a:r>
            <a:endParaRPr lang="es-ES" dirty="0" smtClean="0"/>
          </a:p>
          <a:p>
            <a:pPr marL="469106" lvl="1" indent="-214313">
              <a:buFont typeface="Arial" panose="020B0604020202020204" pitchFamily="34" charset="0"/>
              <a:buChar char="•"/>
            </a:pPr>
            <a:r>
              <a:rPr lang="es-ES" dirty="0" smtClean="0"/>
              <a:t>Configure un dispositivo de </a:t>
            </a:r>
            <a:r>
              <a:rPr lang="es-ES" dirty="0" err="1" smtClean="0"/>
              <a:t>IoT</a:t>
            </a:r>
            <a:r>
              <a:rPr lang="es-ES" dirty="0" smtClean="0"/>
              <a:t> para conectarlo a la red.</a:t>
            </a:r>
          </a:p>
          <a:p>
            <a:pPr marL="613569" lvl="3" indent="-214313">
              <a:buFont typeface="Arial" panose="020B0604020202020204" pitchFamily="34" charset="0"/>
              <a:buChar char="•"/>
            </a:pPr>
            <a:r>
              <a:rPr lang="es-ES" dirty="0" smtClean="0"/>
              <a:t>Describa el crecimiento exponencial de los dispositivos conectados de </a:t>
            </a:r>
            <a:r>
              <a:rPr lang="es-ES" dirty="0" err="1" smtClean="0"/>
              <a:t>IoT</a:t>
            </a:r>
            <a:endParaRPr lang="es-ES" dirty="0" smtClean="0"/>
          </a:p>
          <a:p>
            <a:pPr marL="613569" lvl="3" indent="-214313">
              <a:buFont typeface="Arial" panose="020B0604020202020204" pitchFamily="34" charset="0"/>
              <a:buChar char="•"/>
            </a:pPr>
            <a:r>
              <a:rPr lang="es-ES" dirty="0" smtClean="0"/>
              <a:t>Configure dispositivo para que se comuniquen en </a:t>
            </a:r>
            <a:r>
              <a:rPr lang="es-ES" dirty="0" err="1" smtClean="0"/>
              <a:t>IoT</a:t>
            </a:r>
            <a:r>
              <a:rPr lang="es-ES" dirty="0" smtClean="0"/>
              <a:t>.</a:t>
            </a:r>
          </a:p>
          <a:p>
            <a:pPr marL="327818" lvl="2" indent="0">
              <a:buNone/>
            </a:pPr>
            <a:endParaRPr lang="es-ES" dirty="0">
              <a:solidFill>
                <a:srgbClr val="000000"/>
              </a:solidFill>
            </a:endParaRPr>
          </a:p>
        </p:txBody>
      </p:sp>
      <p:sp>
        <p:nvSpPr>
          <p:cNvPr id="4098" name="Rectangle 33"/>
          <p:cNvSpPr>
            <a:spLocks noGrp="1" noChangeArrowheads="1"/>
          </p:cNvSpPr>
          <p:nvPr>
            <p:ph type="title"/>
          </p:nvPr>
        </p:nvSpPr>
        <p:spPr/>
        <p:txBody>
          <a:bodyPr/>
          <a:lstStyle/>
          <a:p>
            <a:pPr eaLnBrk="1" hangingPunct="1"/>
            <a:r>
              <a:rPr lang="es-ES" smtClean="0"/>
              <a:t>Capítulo 1: Secciones y objetivos</a:t>
            </a:r>
          </a:p>
        </p:txBody>
      </p:sp>
    </p:spTree>
    <p:extLst>
      <p:ext uri="{BB962C8B-B14F-4D97-AF65-F5344CB8AC3E}">
        <p14:creationId xmlns="" xmlns:p14="http://schemas.microsoft.com/office/powerpoint/2010/main" val="1758868671"/>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s-ES" smtClean="0"/>
              <a:t>1.1 Transformación digital</a:t>
            </a:r>
          </a:p>
        </p:txBody>
      </p:sp>
    </p:spTree>
    <p:extLst>
      <p:ext uri="{BB962C8B-B14F-4D97-AF65-F5344CB8AC3E}">
        <p14:creationId xmlns="" xmlns:p14="http://schemas.microsoft.com/office/powerpoint/2010/main" val="67309964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44065" y="798944"/>
            <a:ext cx="4488895" cy="3847079"/>
          </a:xfrm>
        </p:spPr>
        <p:txBody>
          <a:bodyPr/>
          <a:lstStyle/>
          <a:p>
            <a:r>
              <a:rPr lang="es-ES" dirty="0" smtClean="0"/>
              <a:t>En la actualidad hay más dispositivos inteligentes que personas:</a:t>
            </a:r>
          </a:p>
          <a:p>
            <a:pPr lvl="1"/>
            <a:r>
              <a:rPr lang="es-ES" dirty="0" smtClean="0"/>
              <a:t>Muchas personas están conectadas a Internet durante las 24 horas del día. </a:t>
            </a:r>
          </a:p>
          <a:p>
            <a:pPr lvl="1"/>
            <a:r>
              <a:rPr lang="es-ES" dirty="0" smtClean="0"/>
              <a:t>Para 2020, cada consumidor poseerá 6,58 dispositivos inteligentes. </a:t>
            </a:r>
          </a:p>
          <a:p>
            <a:r>
              <a:rPr lang="es-ES" dirty="0" smtClean="0"/>
              <a:t>Las redes digitales modernas hacen que todo esto sea posible.</a:t>
            </a:r>
          </a:p>
          <a:p>
            <a:r>
              <a:rPr lang="es-ES" dirty="0" smtClean="0"/>
              <a:t>La transformación digital es la aplicación de la tecnología digital para proporcionar el entorno adecuado para la innovación de las empresas y la industria. </a:t>
            </a:r>
          </a:p>
          <a:p>
            <a:endParaRPr lang="es-ES" dirty="0"/>
          </a:p>
        </p:txBody>
      </p:sp>
      <p:sp>
        <p:nvSpPr>
          <p:cNvPr id="8194" name="Rectangle 2"/>
          <p:cNvSpPr>
            <a:spLocks noGrp="1" noChangeArrowheads="1"/>
          </p:cNvSpPr>
          <p:nvPr>
            <p:ph type="title"/>
          </p:nvPr>
        </p:nvSpPr>
        <p:spPr/>
        <p:txBody>
          <a:bodyPr/>
          <a:lstStyle/>
          <a:p>
            <a:r>
              <a:rPr lang="es-ES" sz="1600" dirty="0"/>
              <a:t>La digitalización transforma los </a:t>
            </a:r>
            <a:r>
              <a:rPr lang="es-ES" sz="1600" dirty="0" smtClean="0"/>
              <a:t>negocios</a:t>
            </a:r>
            <a:r>
              <a:rPr lang="en-US" sz="1600" dirty="0" smtClean="0"/>
              <a:t/>
            </a:r>
            <a:br>
              <a:rPr lang="en-US" sz="1600" dirty="0" smtClean="0"/>
            </a:br>
            <a:r>
              <a:rPr lang="es-ES" dirty="0" smtClean="0"/>
              <a:t>La evolución de la transformación digital</a:t>
            </a:r>
          </a:p>
        </p:txBody>
      </p:sp>
      <p:pic>
        <p:nvPicPr>
          <p:cNvPr id="3" name="Picture 2" descr="Introduction to the Internet of Things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26E355F-347D-404E-B0FB-0B1B7BAB895E}"/>
              </a:ext>
            </a:extLst>
          </p:cNvPr>
          <p:cNvPicPr>
            <a:picLocks noChangeAspect="1"/>
          </p:cNvPicPr>
          <p:nvPr/>
        </p:nvPicPr>
        <p:blipFill rotWithShape="1">
          <a:blip r:embed="rId3" cstate="screen">
            <a:extLst>
              <a:ext uri="{28A0092B-C50C-407E-A947-70E740481C1C}">
                <a14:useLocalDpi xmlns="" xmlns:a14="http://schemas.microsoft.com/office/drawing/2010/main"/>
              </a:ext>
            </a:extLst>
          </a:blip>
          <a:srcRect/>
          <a:stretch/>
        </p:blipFill>
        <p:spPr>
          <a:xfrm>
            <a:off x="4628353" y="924204"/>
            <a:ext cx="4371582" cy="2897824"/>
          </a:xfrm>
          <a:prstGeom prst="rect">
            <a:avLst/>
          </a:prstGeom>
        </p:spPr>
      </p:pic>
    </p:spTree>
    <p:extLst>
      <p:ext uri="{BB962C8B-B14F-4D97-AF65-F5344CB8AC3E}">
        <p14:creationId xmlns="" xmlns:p14="http://schemas.microsoft.com/office/powerpoint/2010/main" val="2342478232"/>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La digitalización transforma los negocios</a:t>
            </a:r>
            <a:r>
              <a:rPr dirty="0"/>
              <a:t/>
            </a:r>
            <a:br>
              <a:rPr dirty="0"/>
            </a:br>
            <a:r>
              <a:rPr lang="es-ES" dirty="0" smtClean="0"/>
              <a:t>Práctica de laboratorio: ¿qué tan conectado está?</a:t>
            </a:r>
          </a:p>
        </p:txBody>
      </p:sp>
      <p:pic>
        <p:nvPicPr>
          <p:cNvPr id="5" name="Content Placeholder 4" descr="1.1.1.2 Lab - Connected Survey.pdf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A543F06-14FF-4EC7-A567-A7ED4B21AA1B}"/>
              </a:ext>
            </a:extLst>
          </p:cNvPr>
          <p:cNvPicPr>
            <a:picLocks noGrp="1" noChangeAspect="1"/>
          </p:cNvPicPr>
          <p:nvPr>
            <p:ph idx="1"/>
          </p:nvPr>
        </p:nvPicPr>
        <p:blipFill rotWithShape="1">
          <a:blip r:embed="rId3" cstate="screen">
            <a:extLst>
              <a:ext uri="{28A0092B-C50C-407E-A947-70E740481C1C}">
                <a14:useLocalDpi xmlns="" xmlns:a14="http://schemas.microsoft.com/office/drawing/2010/main"/>
              </a:ext>
            </a:extLst>
          </a:blip>
          <a:srcRect/>
          <a:stretch/>
        </p:blipFill>
        <p:spPr>
          <a:xfrm>
            <a:off x="2348442" y="864296"/>
            <a:ext cx="3576370" cy="3820438"/>
          </a:xfrm>
          <a:ln w="9525">
            <a:solidFill>
              <a:schemeClr val="tx1"/>
            </a:solidFill>
          </a:ln>
        </p:spPr>
      </p:pic>
    </p:spTree>
    <p:extLst>
      <p:ext uri="{BB962C8B-B14F-4D97-AF65-F5344CB8AC3E}">
        <p14:creationId xmlns="" xmlns:p14="http://schemas.microsoft.com/office/powerpoint/2010/main" val="205719272"/>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La digitalización transforma los </a:t>
            </a:r>
            <a:r>
              <a:rPr lang="es-ES" sz="1600" dirty="0" smtClean="0"/>
              <a:t>negocios</a:t>
            </a:r>
            <a:r>
              <a:rPr lang="en-US" sz="1600" dirty="0" smtClean="0"/>
              <a:t/>
            </a:r>
            <a:br>
              <a:rPr lang="en-US" sz="1600" dirty="0" smtClean="0"/>
            </a:br>
            <a:r>
              <a:rPr lang="es-ES" dirty="0" smtClean="0"/>
              <a:t>Práctica de laboratorio: determine su generación digital</a:t>
            </a:r>
          </a:p>
        </p:txBody>
      </p:sp>
      <p:pic>
        <p:nvPicPr>
          <p:cNvPr id="6" name="Content Placeholder 5" descr="What Digital Generation Are You?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C28EDAD-B101-4510-B497-8EC2A9B14E11}"/>
              </a:ext>
            </a:extLst>
          </p:cNvPr>
          <p:cNvPicPr>
            <a:picLocks noGrp="1" noChangeAspect="1"/>
          </p:cNvPicPr>
          <p:nvPr>
            <p:ph idx="1"/>
          </p:nvPr>
        </p:nvPicPr>
        <p:blipFill rotWithShape="1">
          <a:blip r:embed="rId3" cstate="screen">
            <a:extLst>
              <a:ext uri="{28A0092B-C50C-407E-A947-70E740481C1C}">
                <a14:useLocalDpi xmlns="" xmlns:a14="http://schemas.microsoft.com/office/drawing/2010/main"/>
              </a:ext>
            </a:extLst>
          </a:blip>
          <a:srcRect/>
          <a:stretch/>
        </p:blipFill>
        <p:spPr>
          <a:xfrm>
            <a:off x="1910219" y="964503"/>
            <a:ext cx="5035463" cy="3714159"/>
          </a:xfrm>
        </p:spPr>
      </p:pic>
    </p:spTree>
    <p:extLst>
      <p:ext uri="{BB962C8B-B14F-4D97-AF65-F5344CB8AC3E}">
        <p14:creationId xmlns="" xmlns:p14="http://schemas.microsoft.com/office/powerpoint/2010/main" val="2600893845"/>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ntroduction to the Internet of Things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3D0251E-0A06-4790-94B5-9049958F79EB}"/>
              </a:ext>
            </a:extLst>
          </p:cNvPr>
          <p:cNvPicPr>
            <a:picLocks noGrp="1" noChangeAspect="1"/>
          </p:cNvPicPr>
          <p:nvPr>
            <p:ph idx="1"/>
          </p:nvPr>
        </p:nvPicPr>
        <p:blipFill>
          <a:blip r:embed="rId3"/>
          <a:stretch>
            <a:fillRect/>
          </a:stretch>
        </p:blipFill>
        <p:spPr>
          <a:xfrm>
            <a:off x="676404" y="859482"/>
            <a:ext cx="7070943" cy="3998740"/>
          </a:xfrm>
        </p:spPr>
      </p:pic>
      <p:sp>
        <p:nvSpPr>
          <p:cNvPr id="8194" name="Rectangle 2"/>
          <p:cNvSpPr>
            <a:spLocks noGrp="1" noChangeArrowheads="1"/>
          </p:cNvSpPr>
          <p:nvPr>
            <p:ph type="title"/>
          </p:nvPr>
        </p:nvSpPr>
        <p:spPr/>
        <p:txBody>
          <a:bodyPr/>
          <a:lstStyle/>
          <a:p>
            <a:r>
              <a:rPr lang="es-ES" sz="1600" dirty="0"/>
              <a:t>La digitalización transforma los </a:t>
            </a:r>
            <a:r>
              <a:rPr lang="es-ES" sz="1600" dirty="0" smtClean="0"/>
              <a:t>negocios</a:t>
            </a:r>
            <a:r>
              <a:rPr lang="en-US" sz="1600" dirty="0" smtClean="0"/>
              <a:t/>
            </a:r>
            <a:br>
              <a:rPr lang="en-US" sz="1600" dirty="0" smtClean="0"/>
            </a:br>
            <a:r>
              <a:rPr lang="es-ES" dirty="0" smtClean="0"/>
              <a:t>El impacto de la transformación digital en la empresa</a:t>
            </a:r>
          </a:p>
        </p:txBody>
      </p:sp>
    </p:spTree>
    <p:extLst>
      <p:ext uri="{BB962C8B-B14F-4D97-AF65-F5344CB8AC3E}">
        <p14:creationId xmlns="" xmlns:p14="http://schemas.microsoft.com/office/powerpoint/2010/main" val="966160810"/>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44065" y="798944"/>
            <a:ext cx="4427935" cy="3960946"/>
          </a:xfrm>
        </p:spPr>
        <p:txBody>
          <a:bodyPr/>
          <a:lstStyle/>
          <a:p>
            <a:r>
              <a:rPr lang="es-ES" sz="1400" dirty="0" smtClean="0"/>
              <a:t>Si se programan de manera correcta, los dispositivos inteligentes pueden evaluar los datos que reciben, y modificar los procesos o la configuración “en el acto”.</a:t>
            </a:r>
          </a:p>
          <a:p>
            <a:r>
              <a:rPr lang="es-ES" sz="1400" dirty="0" smtClean="0"/>
              <a:t>Si se les proporcionan los datos suficientes, pueden “aprender” y modificar sus propios códigos según los nuevos parámetros.</a:t>
            </a:r>
          </a:p>
          <a:p>
            <a:r>
              <a:rPr lang="es-ES" sz="1400" dirty="0" smtClean="0"/>
              <a:t>Las llaves inteligentes usan sensores para controlar muchos de sus sistemas de infraestructura, tales como el flujo de tráfico, el estacionamiento, la utilización del agua y el suministro hidrológico.</a:t>
            </a:r>
          </a:p>
          <a:p>
            <a:r>
              <a:rPr lang="es-ES" sz="1400" dirty="0" smtClean="0"/>
              <a:t>Los automóviles con piloto automático están equipados con muchos sensores de ultrasonido, cámaras, GPS de precisión y computadoras. </a:t>
            </a:r>
          </a:p>
        </p:txBody>
      </p:sp>
      <p:sp>
        <p:nvSpPr>
          <p:cNvPr id="8194" name="Rectangle 2"/>
          <p:cNvSpPr>
            <a:spLocks noGrp="1" noChangeArrowheads="1"/>
          </p:cNvSpPr>
          <p:nvPr>
            <p:ph type="title"/>
          </p:nvPr>
        </p:nvSpPr>
        <p:spPr/>
        <p:txBody>
          <a:bodyPr/>
          <a:lstStyle/>
          <a:p>
            <a:r>
              <a:rPr lang="es-ES" sz="1600" dirty="0"/>
              <a:t>La digitalización transforma los negocios</a:t>
            </a:r>
            <a:r>
              <a:rPr dirty="0"/>
              <a:t/>
            </a:r>
            <a:br>
              <a:rPr dirty="0"/>
            </a:br>
            <a:r>
              <a:rPr lang="es-ES" dirty="0" smtClean="0"/>
              <a:t>¿Los dispositivos inteligentes pueden pensar?</a:t>
            </a:r>
          </a:p>
        </p:txBody>
      </p:sp>
      <p:pic>
        <p:nvPicPr>
          <p:cNvPr id="5" name="Picture 4" descr="I2IoT20_Chp1_graphics - PowerPoint">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C8F57C9-1E93-432E-9D5B-40CA2051B8B3}"/>
              </a:ext>
            </a:extLst>
          </p:cNvPr>
          <p:cNvPicPr>
            <a:picLocks noChangeAspect="1"/>
          </p:cNvPicPr>
          <p:nvPr/>
        </p:nvPicPr>
        <p:blipFill rotWithShape="1">
          <a:blip r:embed="rId3" cstate="screen">
            <a:extLst>
              <a:ext uri="{28A0092B-C50C-407E-A947-70E740481C1C}">
                <a14:useLocalDpi xmlns="" xmlns:a14="http://schemas.microsoft.com/office/drawing/2010/main"/>
              </a:ext>
            </a:extLst>
          </a:blip>
          <a:srcRect/>
          <a:stretch/>
        </p:blipFill>
        <p:spPr>
          <a:xfrm>
            <a:off x="4499126" y="1246338"/>
            <a:ext cx="4394338" cy="2254686"/>
          </a:xfrm>
          <a:prstGeom prst="rect">
            <a:avLst/>
          </a:prstGeom>
        </p:spPr>
      </p:pic>
    </p:spTree>
    <p:extLst>
      <p:ext uri="{BB962C8B-B14F-4D97-AF65-F5344CB8AC3E}">
        <p14:creationId xmlns="" xmlns:p14="http://schemas.microsoft.com/office/powerpoint/2010/main" val="2311391871"/>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La digitalización transforma los </a:t>
            </a:r>
            <a:r>
              <a:rPr lang="es-ES" sz="1600" dirty="0" smtClean="0"/>
              <a:t>negocios</a:t>
            </a:r>
            <a:r>
              <a:rPr lang="en-US" sz="1600" dirty="0" smtClean="0"/>
              <a:t/>
            </a:r>
            <a:br>
              <a:rPr lang="en-US" sz="1600" dirty="0" smtClean="0"/>
            </a:br>
            <a:r>
              <a:rPr lang="es-ES" dirty="0" smtClean="0"/>
              <a:t>Video: descargue e instale </a:t>
            </a:r>
            <a:r>
              <a:rPr lang="es-ES" dirty="0" err="1" smtClean="0"/>
              <a:t>Packet</a:t>
            </a:r>
            <a:r>
              <a:rPr lang="es-ES" dirty="0" smtClean="0"/>
              <a:t> </a:t>
            </a:r>
            <a:r>
              <a:rPr lang="es-ES" dirty="0" err="1" smtClean="0"/>
              <a:t>Tracer</a:t>
            </a:r>
            <a:endParaRPr lang="es-ES" dirty="0" smtClean="0"/>
          </a:p>
        </p:txBody>
      </p:sp>
      <p:pic>
        <p:nvPicPr>
          <p:cNvPr id="6" name="Content Placeholder 5" descr="Introduction to the Internet of Things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8C21C70-D3CF-4F4F-89CA-E2A998ECE349}"/>
              </a:ext>
            </a:extLst>
          </p:cNvPr>
          <p:cNvPicPr>
            <a:picLocks noGrp="1" noChangeAspect="1"/>
          </p:cNvPicPr>
          <p:nvPr>
            <p:ph idx="1"/>
          </p:nvPr>
        </p:nvPicPr>
        <p:blipFill>
          <a:blip r:embed="rId3"/>
          <a:stretch>
            <a:fillRect/>
          </a:stretch>
        </p:blipFill>
        <p:spPr>
          <a:xfrm>
            <a:off x="1788492" y="1176636"/>
            <a:ext cx="4375524" cy="2681380"/>
          </a:xfrm>
        </p:spPr>
      </p:pic>
      <p:sp>
        <p:nvSpPr>
          <p:cNvPr id="7" name="Rectangle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9AD99ED-11C2-438B-A18B-4B58BF084291}"/>
              </a:ext>
            </a:extLst>
          </p:cNvPr>
          <p:cNvSpPr/>
          <p:nvPr/>
        </p:nvSpPr>
        <p:spPr>
          <a:xfrm>
            <a:off x="1837899" y="1041779"/>
            <a:ext cx="4043071" cy="3367383"/>
          </a:xfrm>
          <a:prstGeom prst="rect">
            <a:avLst/>
          </a:pr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1994198777"/>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44065" y="798944"/>
            <a:ext cx="4488895" cy="3847079"/>
          </a:xfrm>
        </p:spPr>
        <p:txBody>
          <a:bodyPr/>
          <a:lstStyle/>
          <a:p>
            <a:endParaRPr lang="en-US" dirty="0"/>
          </a:p>
        </p:txBody>
      </p:sp>
      <p:sp>
        <p:nvSpPr>
          <p:cNvPr id="8194" name="Rectangle 2"/>
          <p:cNvSpPr>
            <a:spLocks noGrp="1" noChangeArrowheads="1"/>
          </p:cNvSpPr>
          <p:nvPr>
            <p:ph type="title"/>
          </p:nvPr>
        </p:nvSpPr>
        <p:spPr>
          <a:xfrm>
            <a:off x="1" y="30242"/>
            <a:ext cx="9144000" cy="757551"/>
          </a:xfrm>
        </p:spPr>
        <p:txBody>
          <a:bodyPr/>
          <a:lstStyle/>
          <a:p>
            <a:r>
              <a:rPr lang="es-ES" sz="1600" dirty="0"/>
              <a:t>La digitalización transforma los </a:t>
            </a:r>
            <a:r>
              <a:rPr lang="es-ES" sz="1600" dirty="0" smtClean="0"/>
              <a:t>negocios</a:t>
            </a:r>
            <a:r>
              <a:rPr lang="en-US" sz="1600" dirty="0" smtClean="0"/>
              <a:t/>
            </a:r>
            <a:br>
              <a:rPr lang="en-US" sz="1600" dirty="0" smtClean="0"/>
            </a:br>
            <a:r>
              <a:rPr lang="es-ES" sz="2350" dirty="0" smtClean="0"/>
              <a:t>Práctica de laboratorio: implementación y cableado de dispositivos</a:t>
            </a:r>
          </a:p>
        </p:txBody>
      </p:sp>
      <p:pic>
        <p:nvPicPr>
          <p:cNvPr id="3" name="Picture 2" descr="1.1.1.8 Packet Tracer - Deploying and Cabling Devices.pdf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2A18B6C-C501-4C55-890A-B01999C3055D}"/>
              </a:ext>
            </a:extLst>
          </p:cNvPr>
          <p:cNvPicPr>
            <a:picLocks noChangeAspect="1"/>
          </p:cNvPicPr>
          <p:nvPr/>
        </p:nvPicPr>
        <p:blipFill rotWithShape="1">
          <a:blip r:embed="rId3" cstate="screen">
            <a:extLst>
              <a:ext uri="{28A0092B-C50C-407E-A947-70E740481C1C}">
                <a14:useLocalDpi xmlns="" xmlns:a14="http://schemas.microsoft.com/office/drawing/2010/main"/>
              </a:ext>
            </a:extLst>
          </a:blip>
          <a:srcRect/>
          <a:stretch/>
        </p:blipFill>
        <p:spPr>
          <a:xfrm>
            <a:off x="2718147" y="872836"/>
            <a:ext cx="3463448" cy="3773187"/>
          </a:xfrm>
          <a:prstGeom prst="rect">
            <a:avLst/>
          </a:prstGeom>
          <a:noFill/>
          <a:ln w="9525">
            <a:solidFill>
              <a:schemeClr val="accent1"/>
            </a:solidFill>
          </a:ln>
        </p:spPr>
      </p:pic>
    </p:spTree>
    <p:extLst>
      <p:ext uri="{BB962C8B-B14F-4D97-AF65-F5344CB8AC3E}">
        <p14:creationId xmlns="" xmlns:p14="http://schemas.microsoft.com/office/powerpoint/2010/main" val="5955589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n-CA" dirty="0"/>
              <a:t>This PowerPoint deck is divided in two parts:</a:t>
            </a:r>
          </a:p>
          <a:p>
            <a:r>
              <a:rPr lang="en-US" dirty="0"/>
              <a:t>Instructor Planning Guide</a:t>
            </a:r>
            <a:endParaRPr lang="en-CA" dirty="0"/>
          </a:p>
          <a:p>
            <a:pPr lvl="1"/>
            <a:r>
              <a:rPr lang="en-CA" dirty="0"/>
              <a:t>Information to help you become familiar with the chapter</a:t>
            </a:r>
          </a:p>
          <a:p>
            <a:pPr lvl="1"/>
            <a:r>
              <a:rPr lang="en-CA" dirty="0"/>
              <a:t>Teaching aids</a:t>
            </a:r>
          </a:p>
          <a:p>
            <a:r>
              <a:rPr lang="en-CA" dirty="0"/>
              <a:t>Instructor Class Presentation</a:t>
            </a:r>
          </a:p>
          <a:p>
            <a:pPr lvl="1"/>
            <a:r>
              <a:rPr lang="en-CA" dirty="0"/>
              <a:t>Optional slides that you can use in the classroom</a:t>
            </a:r>
          </a:p>
          <a:p>
            <a:pPr lvl="1"/>
            <a:r>
              <a:rPr lang="en-CA" dirty="0"/>
              <a:t>Begins on slide # 10</a:t>
            </a:r>
          </a:p>
          <a:p>
            <a:endParaRPr lang="en-CA" dirty="0"/>
          </a:p>
          <a:p>
            <a:r>
              <a:rPr lang="en-CA" b="1" dirty="0"/>
              <a:t>Note</a:t>
            </a:r>
            <a:r>
              <a:rPr lang="en-CA" dirty="0"/>
              <a:t>: Remove the Planning Guide from this presentation before sharing with anyone.</a:t>
            </a:r>
          </a:p>
        </p:txBody>
      </p:sp>
      <p:sp>
        <p:nvSpPr>
          <p:cNvPr id="4098" name="Rectangle 33"/>
          <p:cNvSpPr>
            <a:spLocks noGrp="1" noChangeArrowheads="1"/>
          </p:cNvSpPr>
          <p:nvPr>
            <p:ph type="title"/>
          </p:nvPr>
        </p:nvSpPr>
        <p:spPr/>
        <p:txBody>
          <a:bodyPr/>
          <a:lstStyle/>
          <a:p>
            <a:r>
              <a:rPr lang="en-US" dirty="0"/>
              <a:t>Instructor Materials – Chapter 1 Planning Guide</a:t>
            </a:r>
          </a:p>
        </p:txBody>
      </p:sp>
    </p:spTree>
    <p:extLst>
      <p:ext uri="{BB962C8B-B14F-4D97-AF65-F5344CB8AC3E}">
        <p14:creationId xmlns=""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44066" y="798944"/>
            <a:ext cx="4316422" cy="3847079"/>
          </a:xfrm>
        </p:spPr>
        <p:txBody>
          <a:bodyPr/>
          <a:lstStyle/>
          <a:p>
            <a:r>
              <a:rPr lang="es-ES" dirty="0" smtClean="0"/>
              <a:t>50 000 millones de objetos proporcionan billones de gigabytes de datos</a:t>
            </a:r>
          </a:p>
          <a:p>
            <a:r>
              <a:rPr lang="es-ES" dirty="0" smtClean="0"/>
              <a:t>Las redes proporcionan la base para Internet y el mundo digitalizado.</a:t>
            </a:r>
          </a:p>
          <a:p>
            <a:r>
              <a:rPr lang="es-ES" dirty="0" smtClean="0"/>
              <a:t>Las redes pueden ir desde redes simples, compuestas por dos PC, hasta redes que conectan millones de dispositivos.</a:t>
            </a:r>
          </a:p>
          <a:p>
            <a:r>
              <a:rPr lang="es-ES" dirty="0" smtClean="0"/>
              <a:t>Las redes pueden proporcionar productos y servicios a los clientes a través de su conexión a Internet. </a:t>
            </a:r>
          </a:p>
          <a:p>
            <a:r>
              <a:rPr lang="es-ES" dirty="0" smtClean="0"/>
              <a:t>Internet es la red más grande que existe, y proporciona “la capa electrónica” que rodea al planeta de manera eficaz. </a:t>
            </a:r>
          </a:p>
        </p:txBody>
      </p:sp>
      <p:sp>
        <p:nvSpPr>
          <p:cNvPr id="8194" name="Rectangle 2"/>
          <p:cNvSpPr>
            <a:spLocks noGrp="1" noChangeArrowheads="1"/>
          </p:cNvSpPr>
          <p:nvPr>
            <p:ph type="title"/>
          </p:nvPr>
        </p:nvSpPr>
        <p:spPr/>
        <p:txBody>
          <a:bodyPr/>
          <a:lstStyle/>
          <a:p>
            <a:r>
              <a:rPr lang="es-ES" sz="1600" dirty="0"/>
              <a:t>Conectados globalmente a través de </a:t>
            </a:r>
            <a:r>
              <a:rPr lang="es-ES" sz="1600" dirty="0" smtClean="0"/>
              <a:t>redes</a:t>
            </a:r>
            <a:r>
              <a:rPr lang="en-US" sz="1600" dirty="0" smtClean="0"/>
              <a:t/>
            </a:r>
            <a:br>
              <a:rPr lang="en-US" sz="1600" dirty="0" smtClean="0"/>
            </a:br>
            <a:r>
              <a:rPr lang="es-ES" dirty="0" smtClean="0"/>
              <a:t>Las redes son la base</a:t>
            </a:r>
          </a:p>
        </p:txBody>
      </p:sp>
      <p:pic>
        <p:nvPicPr>
          <p:cNvPr id="4" name="Picture 3" descr="Introduction to the Internet of Things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19DD35D-A727-4D50-BAD2-6796291A4800}"/>
              </a:ext>
            </a:extLst>
          </p:cNvPr>
          <p:cNvPicPr>
            <a:picLocks noChangeAspect="1"/>
          </p:cNvPicPr>
          <p:nvPr/>
        </p:nvPicPr>
        <p:blipFill rotWithShape="1">
          <a:blip r:embed="rId3" cstate="screen">
            <a:extLst>
              <a:ext uri="{28A0092B-C50C-407E-A947-70E740481C1C}">
                <a14:useLocalDpi xmlns="" xmlns:a14="http://schemas.microsoft.com/office/drawing/2010/main"/>
              </a:ext>
            </a:extLst>
          </a:blip>
          <a:srcRect/>
          <a:stretch/>
        </p:blipFill>
        <p:spPr>
          <a:xfrm>
            <a:off x="4572000" y="1165703"/>
            <a:ext cx="4252586" cy="2812093"/>
          </a:xfrm>
          <a:prstGeom prst="rect">
            <a:avLst/>
          </a:prstGeom>
        </p:spPr>
      </p:pic>
    </p:spTree>
    <p:extLst>
      <p:ext uri="{BB962C8B-B14F-4D97-AF65-F5344CB8AC3E}">
        <p14:creationId xmlns="" xmlns:p14="http://schemas.microsoft.com/office/powerpoint/2010/main" val="1525183656"/>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4235159" y="585079"/>
            <a:ext cx="4822521" cy="4517028"/>
          </a:xfrm>
        </p:spPr>
        <p:txBody>
          <a:bodyPr/>
          <a:lstStyle/>
          <a:p>
            <a:r>
              <a:rPr lang="es-ES" sz="1200" b="1" dirty="0"/>
              <a:t>Rede de área local (LAN)</a:t>
            </a:r>
            <a:r>
              <a:rPr lang="es-ES" sz="1200" dirty="0"/>
              <a:t>: redes que se encuentran en un área geográfica pequeña, tales como una vivienda a una empresa pequeña.</a:t>
            </a:r>
          </a:p>
          <a:p>
            <a:r>
              <a:rPr lang="es-ES" sz="1200" b="1" dirty="0" smtClean="0"/>
              <a:t>Redes </a:t>
            </a:r>
            <a:r>
              <a:rPr lang="es-ES" sz="1200" b="1" dirty="0"/>
              <a:t>de área amplia (WAN)</a:t>
            </a:r>
            <a:r>
              <a:rPr lang="es-ES" sz="1200" dirty="0"/>
              <a:t>: un conjunto de LAN que brinda conexión entre LAN y con Internet. </a:t>
            </a:r>
          </a:p>
          <a:p>
            <a:r>
              <a:rPr lang="es-ES" sz="1200" b="1" dirty="0"/>
              <a:t>Internet</a:t>
            </a:r>
            <a:r>
              <a:rPr lang="es-ES" sz="1200" dirty="0"/>
              <a:t>: un sistema de redes globales multicapa que conecta a cientos de millones de computadoras.</a:t>
            </a:r>
          </a:p>
          <a:p>
            <a:r>
              <a:rPr lang="es-ES" sz="1200" b="1" dirty="0" smtClean="0"/>
              <a:t>Redes </a:t>
            </a:r>
            <a:r>
              <a:rPr lang="es-ES" sz="1200" b="1" dirty="0"/>
              <a:t>inalámbricas</a:t>
            </a:r>
            <a:r>
              <a:rPr lang="es-ES" sz="1200" dirty="0"/>
              <a:t>: utilizan ondas electromagnéticas para transportar señales a través de la red.</a:t>
            </a:r>
          </a:p>
          <a:p>
            <a:r>
              <a:rPr lang="es-ES" sz="1200" b="1" dirty="0"/>
              <a:t>La nube</a:t>
            </a:r>
            <a:r>
              <a:rPr lang="es-ES" sz="1200" dirty="0" smtClean="0"/>
              <a:t>: centros de datos o grupos de servidores conectados utilizados para almacenar y analizar datos, brindar acceso a aplicaciones en línea y ofrecer servicios de respaldo.</a:t>
            </a:r>
          </a:p>
          <a:p>
            <a:r>
              <a:rPr lang="es-ES" sz="1200" b="1" dirty="0"/>
              <a:t>El perímetro</a:t>
            </a:r>
            <a:r>
              <a:rPr lang="es-ES" sz="1200" dirty="0"/>
              <a:t>: el "perímetro" físico de una red corporativa. </a:t>
            </a:r>
          </a:p>
          <a:p>
            <a:r>
              <a:rPr lang="es-ES" sz="1200" b="1" dirty="0"/>
              <a:t>Computación en la niebla:</a:t>
            </a:r>
            <a:r>
              <a:rPr lang="es-ES" sz="1200" dirty="0" smtClean="0"/>
              <a:t> los datos de los dispositivos de IoT pueden procesarse previamente para usarse de manera inmediata en la niebla que se ubica en el perímetro de la red.</a:t>
            </a:r>
          </a:p>
        </p:txBody>
      </p:sp>
      <p:sp>
        <p:nvSpPr>
          <p:cNvPr id="8194" name="Rectangle 2"/>
          <p:cNvSpPr>
            <a:spLocks noGrp="1" noChangeArrowheads="1"/>
          </p:cNvSpPr>
          <p:nvPr>
            <p:ph type="title"/>
          </p:nvPr>
        </p:nvSpPr>
        <p:spPr/>
        <p:txBody>
          <a:bodyPr/>
          <a:lstStyle/>
          <a:p>
            <a:r>
              <a:rPr lang="es-ES" sz="1600" dirty="0"/>
              <a:t>Conectados globalmente a través de </a:t>
            </a:r>
            <a:r>
              <a:rPr lang="es-ES" sz="1600" dirty="0" smtClean="0"/>
              <a:t>redes</a:t>
            </a:r>
            <a:r>
              <a:rPr lang="en-US" sz="1600" dirty="0" smtClean="0"/>
              <a:t/>
            </a:r>
            <a:br>
              <a:rPr lang="en-US" sz="1600" dirty="0" smtClean="0"/>
            </a:br>
            <a:r>
              <a:rPr lang="es-ES" dirty="0" smtClean="0"/>
              <a:t>Tipos de redes</a:t>
            </a:r>
          </a:p>
        </p:txBody>
      </p:sp>
      <p:pic>
        <p:nvPicPr>
          <p:cNvPr id="3" name="Picture 2" descr="Introduction to the Internet of Things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008318F-527B-4ED5-A22E-428FB5304ABB}"/>
              </a:ext>
            </a:extLst>
          </p:cNvPr>
          <p:cNvPicPr>
            <a:picLocks noChangeAspect="1"/>
          </p:cNvPicPr>
          <p:nvPr/>
        </p:nvPicPr>
        <p:blipFill rotWithShape="1">
          <a:blip r:embed="rId3" cstate="screen">
            <a:extLst>
              <a:ext uri="{28A0092B-C50C-407E-A947-70E740481C1C}">
                <a14:useLocalDpi xmlns="" xmlns:a14="http://schemas.microsoft.com/office/drawing/2010/main"/>
              </a:ext>
            </a:extLst>
          </a:blip>
          <a:srcRect/>
          <a:stretch/>
        </p:blipFill>
        <p:spPr>
          <a:xfrm>
            <a:off x="172642" y="798944"/>
            <a:ext cx="3976196" cy="2805047"/>
          </a:xfrm>
          <a:prstGeom prst="rect">
            <a:avLst/>
          </a:prstGeom>
        </p:spPr>
      </p:pic>
      <p:sp>
        <p:nvSpPr>
          <p:cNvPr id="8" name="Rectangle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378FA141-1C73-4F8F-A3C9-F28BB11AA348}"/>
              </a:ext>
            </a:extLst>
          </p:cNvPr>
          <p:cNvSpPr txBox="1">
            <a:spLocks noChangeArrowheads="1"/>
          </p:cNvSpPr>
          <p:nvPr/>
        </p:nvSpPr>
        <p:spPr bwMode="auto">
          <a:xfrm>
            <a:off x="172642" y="3795194"/>
            <a:ext cx="4136310" cy="13483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s-ES" sz="1200" b="1" dirty="0"/>
              <a:t>Red de área personal (PAN):</a:t>
            </a:r>
            <a:r>
              <a:rPr lang="es-ES" sz="1200" dirty="0"/>
              <a:t> connecting your smartphone to your car using Bluetooth is an example of a PAN. </a:t>
            </a:r>
          </a:p>
        </p:txBody>
      </p:sp>
    </p:spTree>
    <p:extLst>
      <p:ext uri="{BB962C8B-B14F-4D97-AF65-F5344CB8AC3E}">
        <p14:creationId xmlns="" xmlns:p14="http://schemas.microsoft.com/office/powerpoint/2010/main" val="2805545976"/>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Conectados globalmente a través de </a:t>
            </a:r>
            <a:r>
              <a:rPr lang="es-ES" sz="1600" dirty="0" smtClean="0"/>
              <a:t>redes</a:t>
            </a:r>
            <a:r>
              <a:rPr lang="en-US" sz="1600" dirty="0" smtClean="0"/>
              <a:t/>
            </a:r>
            <a:br>
              <a:rPr lang="en-US" sz="1600" dirty="0" smtClean="0"/>
            </a:br>
            <a:r>
              <a:rPr lang="es-ES" dirty="0" smtClean="0"/>
              <a:t>Tipos de redes</a:t>
            </a:r>
          </a:p>
        </p:txBody>
      </p:sp>
      <p:pic>
        <p:nvPicPr>
          <p:cNvPr id="2" name="Picture 1"/>
          <p:cNvPicPr>
            <a:picLocks noChangeAspect="1"/>
          </p:cNvPicPr>
          <p:nvPr/>
        </p:nvPicPr>
        <p:blipFill>
          <a:blip r:embed="rId3"/>
          <a:stretch>
            <a:fillRect/>
          </a:stretch>
        </p:blipFill>
        <p:spPr>
          <a:xfrm>
            <a:off x="938315" y="730239"/>
            <a:ext cx="7267372" cy="3939038"/>
          </a:xfrm>
          <a:prstGeom prst="rect">
            <a:avLst/>
          </a:prstGeom>
        </p:spPr>
      </p:pic>
    </p:spTree>
    <p:extLst>
      <p:ext uri="{BB962C8B-B14F-4D97-AF65-F5344CB8AC3E}">
        <p14:creationId xmlns="" xmlns:p14="http://schemas.microsoft.com/office/powerpoint/2010/main" val="1809801325"/>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Conectados globalmente a través de </a:t>
            </a:r>
            <a:r>
              <a:rPr lang="es-ES" sz="1600" dirty="0" smtClean="0"/>
              <a:t>redes</a:t>
            </a:r>
            <a:r>
              <a:rPr lang="en-US" sz="1600" dirty="0" smtClean="0"/>
              <a:t/>
            </a:r>
            <a:br>
              <a:rPr lang="en-US" sz="1600" dirty="0" smtClean="0"/>
            </a:br>
            <a:r>
              <a:rPr lang="es-ES" dirty="0" smtClean="0"/>
              <a:t>Práctica de laboratorio: realización de un esquema de Internet</a:t>
            </a:r>
          </a:p>
        </p:txBody>
      </p:sp>
      <p:pic>
        <p:nvPicPr>
          <p:cNvPr id="2" name="Picture 1"/>
          <p:cNvPicPr>
            <a:picLocks noChangeAspect="1"/>
          </p:cNvPicPr>
          <p:nvPr/>
        </p:nvPicPr>
        <p:blipFill>
          <a:blip r:embed="rId3"/>
          <a:stretch>
            <a:fillRect/>
          </a:stretch>
        </p:blipFill>
        <p:spPr>
          <a:xfrm>
            <a:off x="1673156" y="798944"/>
            <a:ext cx="5573421" cy="3884958"/>
          </a:xfrm>
          <a:prstGeom prst="rect">
            <a:avLst/>
          </a:prstGeom>
          <a:ln>
            <a:solidFill>
              <a:srgbClr val="000000"/>
            </a:solidFill>
          </a:ln>
        </p:spPr>
      </p:pic>
    </p:spTree>
    <p:extLst>
      <p:ext uri="{BB962C8B-B14F-4D97-AF65-F5344CB8AC3E}">
        <p14:creationId xmlns="" xmlns:p14="http://schemas.microsoft.com/office/powerpoint/2010/main" val="1231088245"/>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Conectados globalmente a través de </a:t>
            </a:r>
            <a:r>
              <a:rPr lang="es-ES" sz="1600" dirty="0" smtClean="0"/>
              <a:t>redes</a:t>
            </a:r>
            <a:r>
              <a:rPr lang="en-US" sz="1600" dirty="0" smtClean="0"/>
              <a:t/>
            </a:r>
            <a:br>
              <a:rPr lang="en-US" sz="1600" dirty="0" smtClean="0"/>
            </a:br>
            <a:r>
              <a:rPr lang="es-ES" dirty="0" err="1" smtClean="0"/>
              <a:t>Packet</a:t>
            </a:r>
            <a:r>
              <a:rPr lang="es-ES" dirty="0" smtClean="0"/>
              <a:t> </a:t>
            </a:r>
            <a:r>
              <a:rPr lang="es-ES" dirty="0" err="1" smtClean="0"/>
              <a:t>Tracer</a:t>
            </a:r>
            <a:r>
              <a:rPr lang="es-ES" dirty="0" smtClean="0"/>
              <a:t>: cree una red simple</a:t>
            </a:r>
          </a:p>
        </p:txBody>
      </p:sp>
      <p:pic>
        <p:nvPicPr>
          <p:cNvPr id="5" name="Content Placeholder 4" descr="1.1.2.5 Packet Tracer - Create a Simple Network Using Packet Tracer.pdf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F94D1DE-E96D-4098-AB73-3C5BDA7FB18A}"/>
              </a:ext>
            </a:extLst>
          </p:cNvPr>
          <p:cNvPicPr>
            <a:picLocks noGrp="1" noChangeAspect="1"/>
          </p:cNvPicPr>
          <p:nvPr>
            <p:ph idx="1"/>
          </p:nvPr>
        </p:nvPicPr>
        <p:blipFill rotWithShape="1">
          <a:blip r:embed="rId3" cstate="screen">
            <a:extLst>
              <a:ext uri="{28A0092B-C50C-407E-A947-70E740481C1C}">
                <a14:useLocalDpi xmlns="" xmlns:a14="http://schemas.microsoft.com/office/drawing/2010/main"/>
              </a:ext>
            </a:extLst>
          </a:blip>
          <a:srcRect/>
          <a:stretch/>
        </p:blipFill>
        <p:spPr>
          <a:xfrm>
            <a:off x="2367420" y="798944"/>
            <a:ext cx="3457184" cy="3935894"/>
          </a:xfrm>
          <a:ln w="9525">
            <a:solidFill>
              <a:schemeClr val="tx1"/>
            </a:solidFill>
          </a:ln>
        </p:spPr>
      </p:pic>
    </p:spTree>
    <p:extLst>
      <p:ext uri="{BB962C8B-B14F-4D97-AF65-F5344CB8AC3E}">
        <p14:creationId xmlns="" xmlns:p14="http://schemas.microsoft.com/office/powerpoint/2010/main" val="3722175676"/>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s-ES" smtClean="0"/>
              <a:t>1.2 Dispositivos que se conectan a IoT</a:t>
            </a:r>
          </a:p>
        </p:txBody>
      </p:sp>
    </p:spTree>
    <p:extLst>
      <p:ext uri="{BB962C8B-B14F-4D97-AF65-F5344CB8AC3E}">
        <p14:creationId xmlns="" xmlns:p14="http://schemas.microsoft.com/office/powerpoint/2010/main" val="2926874287"/>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4572000" y="755103"/>
            <a:ext cx="4572000" cy="4098733"/>
          </a:xfrm>
        </p:spPr>
        <p:txBody>
          <a:bodyPr/>
          <a:lstStyle/>
          <a:p>
            <a:r>
              <a:rPr lang="es-ES" sz="1400" dirty="0" smtClean="0"/>
              <a:t>Internet de las cosas (</a:t>
            </a:r>
            <a:r>
              <a:rPr lang="es-ES" sz="1400" dirty="0" err="1" smtClean="0"/>
              <a:t>IoT</a:t>
            </a:r>
            <a:r>
              <a:rPr lang="es-ES" sz="1400" dirty="0" smtClean="0"/>
              <a:t>) es la conexión de millones de dispositivos inteligentes y sensores conectados a Internet.</a:t>
            </a:r>
          </a:p>
          <a:p>
            <a:r>
              <a:rPr lang="es-ES" sz="1400" dirty="0" smtClean="0"/>
              <a:t>Los objetos previamente inanimados, como picaportes o lámparas, ahora pueden contar con un sensor inteligente que puede recopilar y transferir datos a una red. </a:t>
            </a:r>
          </a:p>
          <a:p>
            <a:r>
              <a:rPr lang="es-ES" sz="1400" spc="-20" dirty="0" smtClean="0"/>
              <a:t>Aproximadamente 3 millones de nuevos dispositivos se conectan a Internet todos los meses.</a:t>
            </a:r>
          </a:p>
          <a:p>
            <a:r>
              <a:rPr lang="es-ES" sz="1400" spc="-30" dirty="0" smtClean="0"/>
              <a:t>En los próximos cuatro años habrá más de 50 millones los dispositivos conectados en todo el mundo. </a:t>
            </a:r>
          </a:p>
          <a:p>
            <a:r>
              <a:rPr lang="es-ES" sz="1400" dirty="0" smtClean="0"/>
              <a:t>Dos tercios serán "cosas": sensores, actuadores y dispositivos inteligentes recientemente inventados que supervisen, controlen, analicen y optimicen el mundo.</a:t>
            </a:r>
          </a:p>
        </p:txBody>
      </p:sp>
      <p:sp>
        <p:nvSpPr>
          <p:cNvPr id="8194" name="Rectangle 2"/>
          <p:cNvSpPr>
            <a:spLocks noGrp="1" noChangeArrowheads="1"/>
          </p:cNvSpPr>
          <p:nvPr>
            <p:ph type="title"/>
          </p:nvPr>
        </p:nvSpPr>
        <p:spPr/>
        <p:txBody>
          <a:bodyPr/>
          <a:lstStyle/>
          <a:p>
            <a:r>
              <a:rPr lang="es-ES" sz="1600" dirty="0"/>
              <a:t>El crecimiento de los dispositivos de </a:t>
            </a:r>
            <a:r>
              <a:rPr lang="es-ES" sz="1600" dirty="0" err="1" smtClean="0"/>
              <a:t>IoT</a:t>
            </a:r>
            <a:r>
              <a:rPr lang="en-US" sz="1600" dirty="0" smtClean="0"/>
              <a:t/>
            </a:r>
            <a:br>
              <a:rPr lang="en-US" sz="1600" dirty="0" smtClean="0"/>
            </a:br>
            <a:r>
              <a:rPr lang="es-ES" dirty="0" smtClean="0"/>
              <a:t>¿Qué es la </a:t>
            </a:r>
            <a:r>
              <a:rPr lang="es-ES" dirty="0" err="1" smtClean="0"/>
              <a:t>IoT</a:t>
            </a:r>
            <a:r>
              <a:rPr lang="es-ES" dirty="0" smtClean="0"/>
              <a:t>?</a:t>
            </a:r>
          </a:p>
        </p:txBody>
      </p:sp>
      <p:pic>
        <p:nvPicPr>
          <p:cNvPr id="3" name="Picture 2" descr="Introduction to the Internet of Things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D20E14A-8229-453C-B433-A41B88A06AA6}"/>
              </a:ext>
            </a:extLst>
          </p:cNvPr>
          <p:cNvPicPr>
            <a:picLocks noChangeAspect="1"/>
          </p:cNvPicPr>
          <p:nvPr/>
        </p:nvPicPr>
        <p:blipFill rotWithShape="1">
          <a:blip r:embed="rId3" cstate="screen">
            <a:extLst>
              <a:ext uri="{28A0092B-C50C-407E-A947-70E740481C1C}">
                <a14:useLocalDpi xmlns="" xmlns:a14="http://schemas.microsoft.com/office/drawing/2010/main"/>
              </a:ext>
            </a:extLst>
          </a:blip>
          <a:srcRect/>
          <a:stretch/>
        </p:blipFill>
        <p:spPr>
          <a:xfrm>
            <a:off x="131523" y="883085"/>
            <a:ext cx="4283901" cy="2880986"/>
          </a:xfrm>
          <a:prstGeom prst="rect">
            <a:avLst/>
          </a:prstGeom>
        </p:spPr>
      </p:pic>
    </p:spTree>
    <p:extLst>
      <p:ext uri="{BB962C8B-B14F-4D97-AF65-F5344CB8AC3E}">
        <p14:creationId xmlns="" xmlns:p14="http://schemas.microsoft.com/office/powerpoint/2010/main" val="2768798507"/>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El crecimiento de los dispositivos de </a:t>
            </a:r>
            <a:r>
              <a:rPr lang="es-ES" sz="1600" dirty="0" err="1" smtClean="0"/>
              <a:t>IoT</a:t>
            </a:r>
            <a:r>
              <a:rPr lang="en-US" sz="1600" dirty="0" smtClean="0"/>
              <a:t/>
            </a:r>
            <a:br>
              <a:rPr lang="en-US" sz="1600" dirty="0" smtClean="0"/>
            </a:br>
            <a:r>
              <a:rPr lang="es-ES" dirty="0" smtClean="0"/>
              <a:t>Práctica de laboratorio: imagine un nuevo sensor inteligente</a:t>
            </a:r>
          </a:p>
        </p:txBody>
      </p:sp>
      <p:pic>
        <p:nvPicPr>
          <p:cNvPr id="5" name="Content Placeholder 4" descr="1.2.1.2 Lab - Imagine an Intelligent Sensor.pdf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DBE0E70-70CB-49A9-8F7F-531D493CAAB8}"/>
              </a:ext>
            </a:extLst>
          </p:cNvPr>
          <p:cNvPicPr>
            <a:picLocks noGrp="1" noChangeAspect="1"/>
          </p:cNvPicPr>
          <p:nvPr>
            <p:ph idx="1"/>
          </p:nvPr>
        </p:nvPicPr>
        <p:blipFill rotWithShape="1">
          <a:blip r:embed="rId3" cstate="screen">
            <a:extLst>
              <a:ext uri="{28A0092B-C50C-407E-A947-70E740481C1C}">
                <a14:useLocalDpi xmlns="" xmlns:a14="http://schemas.microsoft.com/office/drawing/2010/main"/>
              </a:ext>
            </a:extLst>
          </a:blip>
          <a:srcRect/>
          <a:stretch/>
        </p:blipFill>
        <p:spPr>
          <a:xfrm>
            <a:off x="2210784" y="864297"/>
            <a:ext cx="3382088" cy="3964488"/>
          </a:xfrm>
          <a:ln>
            <a:solidFill>
              <a:srgbClr val="000000"/>
            </a:solidFill>
          </a:ln>
        </p:spPr>
      </p:pic>
    </p:spTree>
    <p:extLst>
      <p:ext uri="{BB962C8B-B14F-4D97-AF65-F5344CB8AC3E}">
        <p14:creationId xmlns="" xmlns:p14="http://schemas.microsoft.com/office/powerpoint/2010/main" val="1917860333"/>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I2IoT20_Chp1_graphics.pptx  -  AutoRecovered - PowerPoint">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26E4C94-9763-4BD9-A06F-B24543D3FED7}"/>
              </a:ext>
            </a:extLst>
          </p:cNvPr>
          <p:cNvPicPr>
            <a:picLocks noGrp="1" noChangeAspect="1"/>
          </p:cNvPicPr>
          <p:nvPr>
            <p:ph idx="1"/>
          </p:nvPr>
        </p:nvPicPr>
        <p:blipFill>
          <a:blip r:embed="rId3"/>
          <a:stretch>
            <a:fillRect/>
          </a:stretch>
        </p:blipFill>
        <p:spPr>
          <a:xfrm>
            <a:off x="1003111" y="798944"/>
            <a:ext cx="6555318" cy="3576182"/>
          </a:xfrm>
        </p:spPr>
      </p:pic>
      <p:sp>
        <p:nvSpPr>
          <p:cNvPr id="8194" name="Rectangle 2"/>
          <p:cNvSpPr>
            <a:spLocks noGrp="1" noChangeArrowheads="1"/>
          </p:cNvSpPr>
          <p:nvPr>
            <p:ph type="title"/>
          </p:nvPr>
        </p:nvSpPr>
        <p:spPr/>
        <p:txBody>
          <a:bodyPr/>
          <a:lstStyle/>
          <a:p>
            <a:r>
              <a:rPr lang="es-ES" sz="1600" spc="-20" dirty="0"/>
              <a:t>El crecimiento de los dispositivos de </a:t>
            </a:r>
            <a:r>
              <a:rPr lang="es-ES" sz="1600" spc="-20" dirty="0" err="1" smtClean="0"/>
              <a:t>IoT</a:t>
            </a:r>
            <a:r>
              <a:rPr lang="en-US" sz="1600" spc="-20" dirty="0" smtClean="0"/>
              <a:t/>
            </a:r>
            <a:br>
              <a:rPr lang="en-US" sz="1600" spc="-20" dirty="0" smtClean="0"/>
            </a:br>
            <a:r>
              <a:rPr lang="es-ES" spc="-20" dirty="0" smtClean="0"/>
              <a:t>¿Cuáles son los beneficios de conectar estos dispositivos de </a:t>
            </a:r>
            <a:r>
              <a:rPr lang="es-ES" spc="-20" dirty="0" err="1" smtClean="0"/>
              <a:t>IoT</a:t>
            </a:r>
            <a:r>
              <a:rPr lang="es-ES" spc="-20" dirty="0" smtClean="0"/>
              <a:t>?</a:t>
            </a:r>
          </a:p>
        </p:txBody>
      </p:sp>
    </p:spTree>
    <p:extLst>
      <p:ext uri="{BB962C8B-B14F-4D97-AF65-F5344CB8AC3E}">
        <p14:creationId xmlns="" xmlns:p14="http://schemas.microsoft.com/office/powerpoint/2010/main" val="3721460472"/>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189571"/>
            <a:ext cx="9144000" cy="609372"/>
          </a:xfrm>
        </p:spPr>
        <p:txBody>
          <a:bodyPr/>
          <a:lstStyle/>
          <a:p>
            <a:r>
              <a:rPr lang="es-ES" sz="1600" dirty="0"/>
              <a:t>El crecimiento de los dispositivos de </a:t>
            </a:r>
            <a:r>
              <a:rPr lang="es-ES" sz="1600" dirty="0" err="1" smtClean="0"/>
              <a:t>IoT</a:t>
            </a:r>
            <a:r>
              <a:rPr lang="en-US" sz="1600" dirty="0" smtClean="0"/>
              <a:t/>
            </a:r>
            <a:br>
              <a:rPr lang="en-US" sz="1600" dirty="0" smtClean="0"/>
            </a:br>
            <a:r>
              <a:rPr lang="es-ES" dirty="0" smtClean="0"/>
              <a:t>Práctica de laboratorio: ventajas y desventajas de los dispositivos de </a:t>
            </a:r>
            <a:r>
              <a:rPr lang="es-ES" dirty="0" err="1" smtClean="0"/>
              <a:t>IoT</a:t>
            </a:r>
            <a:endParaRPr lang="es-ES" dirty="0" smtClean="0"/>
          </a:p>
        </p:txBody>
      </p:sp>
      <p:pic>
        <p:nvPicPr>
          <p:cNvPr id="5" name="Content Placeholder 4" descr="1.2.1.2 Lab - Imagine an Intelligent Sensor.pdf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D00CB61-35B5-4A2F-B1BC-31B19CF0FB75}"/>
              </a:ext>
            </a:extLst>
          </p:cNvPr>
          <p:cNvPicPr>
            <a:picLocks noGrp="1" noChangeAspect="1"/>
          </p:cNvPicPr>
          <p:nvPr>
            <p:ph idx="1"/>
          </p:nvPr>
        </p:nvPicPr>
        <p:blipFill rotWithShape="1">
          <a:blip r:embed="rId3" cstate="screen">
            <a:extLst>
              <a:ext uri="{28A0092B-C50C-407E-A947-70E740481C1C}">
                <a14:useLocalDpi xmlns="" xmlns:a14="http://schemas.microsoft.com/office/drawing/2010/main"/>
              </a:ext>
            </a:extLst>
          </a:blip>
          <a:srcRect/>
          <a:stretch/>
        </p:blipFill>
        <p:spPr>
          <a:xfrm>
            <a:off x="2768251" y="1002083"/>
            <a:ext cx="3274346" cy="3557391"/>
          </a:xfrm>
          <a:ln>
            <a:solidFill>
              <a:srgbClr val="000000"/>
            </a:solidFill>
          </a:ln>
        </p:spPr>
      </p:pic>
    </p:spTree>
    <p:extLst>
      <p:ext uri="{BB962C8B-B14F-4D97-AF65-F5344CB8AC3E}">
        <p14:creationId xmlns="" xmlns:p14="http://schemas.microsoft.com/office/powerpoint/2010/main" val="1712574958"/>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s-ES" smtClean="0"/>
              <a:t>Capítulo 1: todo está conectado</a:t>
            </a:r>
          </a:p>
        </p:txBody>
      </p:sp>
      <p:sp>
        <p:nvSpPr>
          <p:cNvPr id="3" name="Rectangle 2"/>
          <p:cNvSpPr/>
          <p:nvPr/>
        </p:nvSpPr>
        <p:spPr>
          <a:xfrm>
            <a:off x="628650" y="3436035"/>
            <a:ext cx="4572000" cy="646331"/>
          </a:xfrm>
          <a:prstGeom prst="rect">
            <a:avLst/>
          </a:prstGeom>
        </p:spPr>
        <p:txBody>
          <a:bodyPr>
            <a:spAutoFit/>
          </a:bodyPr>
          <a:lstStyle/>
          <a:p>
            <a:r>
              <a:rPr lang="es-ES" b="1" dirty="0"/>
              <a:t>Introducción a Internet de las cosas v. 2.0: guía de planificación</a:t>
            </a:r>
          </a:p>
        </p:txBody>
      </p:sp>
    </p:spTree>
    <p:extLst>
      <p:ext uri="{BB962C8B-B14F-4D97-AF65-F5344CB8AC3E}">
        <p14:creationId xmlns="" xmlns:p14="http://schemas.microsoft.com/office/powerpoint/2010/main" val="914249568"/>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82782" y="923282"/>
            <a:ext cx="4396636" cy="4517028"/>
          </a:xfrm>
        </p:spPr>
        <p:txBody>
          <a:bodyPr/>
          <a:lstStyle/>
          <a:p>
            <a:r>
              <a:rPr lang="es-ES" sz="1400" dirty="0"/>
              <a:t>Un sensor debe estar conectado a una red para que los datos recopilados puedan guardarse y compartirse.</a:t>
            </a:r>
          </a:p>
          <a:p>
            <a:r>
              <a:rPr lang="es-ES" sz="1400" dirty="0"/>
              <a:t>Los controladores son responsables de recopilar datos de los sensores y proporcionar conectividad hacia la red o Internet.</a:t>
            </a:r>
          </a:p>
          <a:p>
            <a:pPr lvl="1"/>
            <a:r>
              <a:rPr lang="es-ES" sz="1300" dirty="0"/>
              <a:t>Los controladores pueden tener la capacidad de tomar decisiones inmediatas o de enviar datos a una computadora más potente para su análisis.</a:t>
            </a:r>
          </a:p>
          <a:p>
            <a:r>
              <a:rPr lang="es-ES" sz="1400" dirty="0"/>
              <a:t>Los sensores a menudo funcionan junto con un dispositivo denominado actuador.</a:t>
            </a:r>
          </a:p>
          <a:p>
            <a:r>
              <a:rPr lang="es-ES" sz="1400" dirty="0" smtClean="0"/>
              <a:t>Los </a:t>
            </a:r>
            <a:r>
              <a:rPr lang="es-ES" sz="1400" dirty="0"/>
              <a:t>actuadores toman la entrada eléctrica y transforman la entrada en acción física.</a:t>
            </a:r>
          </a:p>
        </p:txBody>
      </p:sp>
      <p:sp>
        <p:nvSpPr>
          <p:cNvPr id="8194" name="Rectangle 2"/>
          <p:cNvSpPr>
            <a:spLocks noGrp="1" noChangeArrowheads="1"/>
          </p:cNvSpPr>
          <p:nvPr>
            <p:ph type="title"/>
          </p:nvPr>
        </p:nvSpPr>
        <p:spPr/>
        <p:txBody>
          <a:bodyPr/>
          <a:lstStyle/>
          <a:p>
            <a:r>
              <a:rPr lang="es-ES" sz="1600" dirty="0"/>
              <a:t>El crecimiento de los dispositivos de </a:t>
            </a:r>
            <a:r>
              <a:rPr lang="es-ES" sz="1600" dirty="0" err="1" smtClean="0"/>
              <a:t>IoT</a:t>
            </a:r>
            <a:r>
              <a:rPr lang="en-US" sz="1600" dirty="0" smtClean="0"/>
              <a:t/>
            </a:r>
            <a:br>
              <a:rPr lang="en-US" sz="1600" dirty="0" smtClean="0"/>
            </a:br>
            <a:r>
              <a:rPr lang="es-ES" dirty="0" smtClean="0"/>
              <a:t>¿Cómo se conectan los dispositivos de </a:t>
            </a:r>
            <a:r>
              <a:rPr lang="es-ES" dirty="0" err="1" smtClean="0"/>
              <a:t>IoT</a:t>
            </a:r>
            <a:r>
              <a:rPr lang="es-ES" dirty="0" smtClean="0"/>
              <a:t> a la red?</a:t>
            </a:r>
          </a:p>
        </p:txBody>
      </p:sp>
      <p:pic>
        <p:nvPicPr>
          <p:cNvPr id="3" name="Picture 2" descr="Introduction to the Internet of Things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AE49163-0A07-49EA-BA5B-EC3B55BE68DE}"/>
              </a:ext>
            </a:extLst>
          </p:cNvPr>
          <p:cNvPicPr>
            <a:picLocks noChangeAspect="1"/>
          </p:cNvPicPr>
          <p:nvPr/>
        </p:nvPicPr>
        <p:blipFill>
          <a:blip r:embed="rId3"/>
          <a:stretch>
            <a:fillRect/>
          </a:stretch>
        </p:blipFill>
        <p:spPr>
          <a:xfrm>
            <a:off x="4572000" y="1171750"/>
            <a:ext cx="4396635" cy="2710752"/>
          </a:xfrm>
          <a:prstGeom prst="rect">
            <a:avLst/>
          </a:prstGeom>
        </p:spPr>
      </p:pic>
    </p:spTree>
    <p:extLst>
      <p:ext uri="{BB962C8B-B14F-4D97-AF65-F5344CB8AC3E}">
        <p14:creationId xmlns="" xmlns:p14="http://schemas.microsoft.com/office/powerpoint/2010/main" val="1778068871"/>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250521" y="3576181"/>
            <a:ext cx="8830848" cy="4355112"/>
          </a:xfrm>
        </p:spPr>
        <p:txBody>
          <a:bodyPr/>
          <a:lstStyle/>
          <a:p>
            <a:r>
              <a:rPr lang="es-ES" sz="1400" dirty="0"/>
              <a:t>El video demuestra cómo explorar un hogar inteligente en Packet Tracer.</a:t>
            </a:r>
          </a:p>
          <a:p>
            <a:r>
              <a:rPr lang="es-ES" sz="1400" dirty="0"/>
              <a:t>Packet Tracer tiene una amplia variedad de sensores y dispositivos inteligentes que le permitirán diseñar hogares inteligentes, ciudades inteligentes, fábricas inteligentes y redes eléctricas inteligentes. </a:t>
            </a:r>
          </a:p>
        </p:txBody>
      </p:sp>
      <p:sp>
        <p:nvSpPr>
          <p:cNvPr id="8194" name="Rectangle 2"/>
          <p:cNvSpPr>
            <a:spLocks noGrp="1" noChangeArrowheads="1"/>
          </p:cNvSpPr>
          <p:nvPr>
            <p:ph type="title"/>
          </p:nvPr>
        </p:nvSpPr>
        <p:spPr/>
        <p:txBody>
          <a:bodyPr/>
          <a:lstStyle/>
          <a:p>
            <a:r>
              <a:rPr lang="es-ES" sz="1600" dirty="0"/>
              <a:t>El crecimiento de los dispositivos de </a:t>
            </a:r>
            <a:r>
              <a:rPr lang="es-ES" sz="1600" dirty="0" err="1"/>
              <a:t>IoT</a:t>
            </a:r>
            <a:r>
              <a:rPr dirty="0"/>
              <a:t/>
            </a:r>
            <a:br>
              <a:rPr dirty="0"/>
            </a:br>
            <a:r>
              <a:rPr lang="es-ES" dirty="0" smtClean="0"/>
              <a:t>Video: explore un hogar inteligente</a:t>
            </a:r>
          </a:p>
        </p:txBody>
      </p:sp>
      <p:pic>
        <p:nvPicPr>
          <p:cNvPr id="4" name="Picture 3" descr="Introduction to the Internet of Things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FC72EAA-F01C-46D5-9A0C-F32216FD3AC3}"/>
              </a:ext>
            </a:extLst>
          </p:cNvPr>
          <p:cNvPicPr>
            <a:picLocks noChangeAspect="1"/>
          </p:cNvPicPr>
          <p:nvPr/>
        </p:nvPicPr>
        <p:blipFill rotWithShape="1">
          <a:blip r:embed="rId3" cstate="screen">
            <a:extLst>
              <a:ext uri="{28A0092B-C50C-407E-A947-70E740481C1C}">
                <a14:useLocalDpi xmlns="" xmlns:a14="http://schemas.microsoft.com/office/drawing/2010/main"/>
              </a:ext>
            </a:extLst>
          </a:blip>
          <a:srcRect/>
          <a:stretch/>
        </p:blipFill>
        <p:spPr>
          <a:xfrm>
            <a:off x="1849349" y="867837"/>
            <a:ext cx="4889653" cy="2512949"/>
          </a:xfrm>
          <a:prstGeom prst="rect">
            <a:avLst/>
          </a:prstGeom>
        </p:spPr>
      </p:pic>
    </p:spTree>
    <p:extLst>
      <p:ext uri="{BB962C8B-B14F-4D97-AF65-F5344CB8AC3E}">
        <p14:creationId xmlns="" xmlns:p14="http://schemas.microsoft.com/office/powerpoint/2010/main" val="1768750808"/>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sz="1600" dirty="0"/>
              <a:t>Conexión de los dispositivos de </a:t>
            </a:r>
            <a:r>
              <a:rPr lang="es-ES" sz="1600" dirty="0" err="1"/>
              <a:t>IoT</a:t>
            </a:r>
            <a:r>
              <a:rPr lang="es-ES" sz="1600" dirty="0"/>
              <a:t> a la </a:t>
            </a:r>
            <a:r>
              <a:rPr lang="es-ES" sz="1600" dirty="0" smtClean="0"/>
              <a:t>red</a:t>
            </a:r>
            <a:r>
              <a:rPr lang="en-US" sz="1600" dirty="0" smtClean="0"/>
              <a:t/>
            </a:r>
            <a:br>
              <a:rPr lang="en-US" sz="1600" dirty="0" smtClean="0"/>
            </a:br>
            <a:r>
              <a:rPr lang="es-ES" dirty="0" err="1" smtClean="0"/>
              <a:t>Packet</a:t>
            </a:r>
            <a:r>
              <a:rPr lang="es-ES" dirty="0" smtClean="0"/>
              <a:t> </a:t>
            </a:r>
            <a:r>
              <a:rPr lang="es-ES" dirty="0" err="1" smtClean="0"/>
              <a:t>Tracer</a:t>
            </a:r>
            <a:r>
              <a:rPr lang="es-ES" dirty="0" smtClean="0"/>
              <a:t>: </a:t>
            </a:r>
            <a:r>
              <a:rPr lang="es-ES" dirty="0" err="1" smtClean="0"/>
              <a:t>agrege</a:t>
            </a:r>
            <a:r>
              <a:rPr lang="es-ES" dirty="0" smtClean="0"/>
              <a:t> dispositivos de </a:t>
            </a:r>
            <a:r>
              <a:rPr lang="es-ES" dirty="0" err="1" smtClean="0"/>
              <a:t>IoT</a:t>
            </a:r>
            <a:r>
              <a:rPr lang="es-ES" dirty="0" smtClean="0"/>
              <a:t> a un hogar inteligente</a:t>
            </a:r>
            <a:endParaRPr lang="es-ES" altLang="en-US" dirty="0"/>
          </a:p>
        </p:txBody>
      </p:sp>
      <p:pic>
        <p:nvPicPr>
          <p:cNvPr id="8" name="Content Placeholder 7" descr="1.2.2.1 Packet Tracer - Adding IoT devices to Smart_Homes.pdf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23D88EC-7DB7-47E5-B556-C23C510C40F3}"/>
              </a:ext>
            </a:extLst>
          </p:cNvPr>
          <p:cNvPicPr>
            <a:picLocks noGrp="1" noChangeAspect="1"/>
          </p:cNvPicPr>
          <p:nvPr>
            <p:ph idx="1"/>
          </p:nvPr>
        </p:nvPicPr>
        <p:blipFill rotWithShape="1">
          <a:blip r:embed="rId3" cstate="screen">
            <a:extLst>
              <a:ext uri="{28A0092B-C50C-407E-A947-70E740481C1C}">
                <a14:useLocalDpi xmlns="" xmlns:a14="http://schemas.microsoft.com/office/drawing/2010/main"/>
              </a:ext>
            </a:extLst>
          </a:blip>
          <a:srcRect/>
          <a:stretch/>
        </p:blipFill>
        <p:spPr>
          <a:xfrm>
            <a:off x="2680571" y="990338"/>
            <a:ext cx="2931089" cy="3750763"/>
          </a:xfrm>
          <a:ln>
            <a:solidFill>
              <a:srgbClr val="000000"/>
            </a:solidFill>
          </a:ln>
        </p:spPr>
      </p:pic>
    </p:spTree>
    <p:extLst>
      <p:ext uri="{BB962C8B-B14F-4D97-AF65-F5344CB8AC3E}">
        <p14:creationId xmlns="" xmlns:p14="http://schemas.microsoft.com/office/powerpoint/2010/main" val="1585159423"/>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4471791" y="883085"/>
            <a:ext cx="4609577" cy="3722369"/>
          </a:xfrm>
        </p:spPr>
        <p:txBody>
          <a:bodyPr/>
          <a:lstStyle/>
          <a:p>
            <a:r>
              <a:rPr lang="es-ES" dirty="0" smtClean="0"/>
              <a:t>El dispositivo de Home Gateway (Gateway residencial) actúa como conexión local con sus dispositivos inteligentes de </a:t>
            </a:r>
            <a:r>
              <a:rPr lang="es-ES" dirty="0" err="1" smtClean="0"/>
              <a:t>IoT</a:t>
            </a:r>
            <a:r>
              <a:rPr lang="es-ES" dirty="0" smtClean="0"/>
              <a:t>:</a:t>
            </a:r>
          </a:p>
          <a:p>
            <a:pPr lvl="1"/>
            <a:r>
              <a:rPr lang="es-ES" sz="1300" dirty="0" smtClean="0"/>
              <a:t>Se diseñó para proporcionar acceso a Internet, conectividad inalámbrica y lógica local para dispositivos inteligentes.</a:t>
            </a:r>
          </a:p>
          <a:p>
            <a:pPr lvl="1"/>
            <a:r>
              <a:rPr lang="es-ES" sz="1300" dirty="0" smtClean="0"/>
              <a:t>Proporciona un servicio de registro de IoT que siempre está encendido y un servicio de detección automática de las Cosas en la Ethernet local y la red inalámbrica.</a:t>
            </a:r>
          </a:p>
          <a:p>
            <a:r>
              <a:rPr lang="es-ES" dirty="0" smtClean="0"/>
              <a:t>El usuario puede controlar y supervisar los dispositivos inteligentes conectados a la Home Gateway (Gateway residencial) desde su </a:t>
            </a:r>
            <a:r>
              <a:rPr lang="es-ES" dirty="0" err="1" smtClean="0"/>
              <a:t>smartphone</a:t>
            </a:r>
            <a:r>
              <a:rPr lang="es-ES" dirty="0" smtClean="0"/>
              <a:t>, </a:t>
            </a:r>
            <a:r>
              <a:rPr lang="es-ES" dirty="0" err="1" smtClean="0"/>
              <a:t>tablet</a:t>
            </a:r>
            <a:r>
              <a:rPr lang="es-ES" dirty="0" smtClean="0"/>
              <a:t> o PC.</a:t>
            </a:r>
          </a:p>
        </p:txBody>
      </p:sp>
      <p:sp>
        <p:nvSpPr>
          <p:cNvPr id="8194" name="Rectangle 2"/>
          <p:cNvSpPr>
            <a:spLocks noGrp="1" noChangeArrowheads="1"/>
          </p:cNvSpPr>
          <p:nvPr>
            <p:ph type="title"/>
          </p:nvPr>
        </p:nvSpPr>
        <p:spPr/>
        <p:txBody>
          <a:bodyPr/>
          <a:lstStyle/>
          <a:p>
            <a:r>
              <a:rPr lang="es-ES" sz="1600" dirty="0"/>
              <a:t>Conexión de los dispositivos de </a:t>
            </a:r>
            <a:r>
              <a:rPr lang="es-ES" sz="1600" dirty="0" err="1"/>
              <a:t>IoT</a:t>
            </a:r>
            <a:r>
              <a:rPr lang="es-ES" sz="1600" dirty="0"/>
              <a:t> a la </a:t>
            </a:r>
            <a:r>
              <a:rPr lang="es-ES" sz="1600" dirty="0" smtClean="0"/>
              <a:t>red</a:t>
            </a:r>
            <a:r>
              <a:rPr lang="en-US" sz="1600" dirty="0" smtClean="0"/>
              <a:t/>
            </a:r>
            <a:br>
              <a:rPr lang="en-US" sz="1600" dirty="0" smtClean="0"/>
            </a:br>
            <a:r>
              <a:rPr lang="es-ES" dirty="0" smtClean="0"/>
              <a:t>Conexión y supervisión de "cosas"</a:t>
            </a:r>
          </a:p>
        </p:txBody>
      </p:sp>
      <p:pic>
        <p:nvPicPr>
          <p:cNvPr id="3" name="Picture 2" descr="Introduction to the Internet of Things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37941A3A-24DA-4D7F-8A49-E7708C59E44D}"/>
              </a:ext>
            </a:extLst>
          </p:cNvPr>
          <p:cNvPicPr>
            <a:picLocks noChangeAspect="1"/>
          </p:cNvPicPr>
          <p:nvPr/>
        </p:nvPicPr>
        <p:blipFill rotWithShape="1">
          <a:blip r:embed="rId3" cstate="screen">
            <a:extLst>
              <a:ext uri="{28A0092B-C50C-407E-A947-70E740481C1C}">
                <a14:useLocalDpi xmlns="" xmlns:a14="http://schemas.microsoft.com/office/drawing/2010/main"/>
              </a:ext>
            </a:extLst>
          </a:blip>
          <a:srcRect/>
          <a:stretch/>
        </p:blipFill>
        <p:spPr>
          <a:xfrm>
            <a:off x="250520" y="939453"/>
            <a:ext cx="3958225" cy="2267211"/>
          </a:xfrm>
          <a:prstGeom prst="rect">
            <a:avLst/>
          </a:prstGeom>
        </p:spPr>
      </p:pic>
    </p:spTree>
    <p:extLst>
      <p:ext uri="{BB962C8B-B14F-4D97-AF65-F5344CB8AC3E}">
        <p14:creationId xmlns="" xmlns:p14="http://schemas.microsoft.com/office/powerpoint/2010/main" val="3773025649"/>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211872"/>
            <a:ext cx="9144000" cy="587071"/>
          </a:xfrm>
        </p:spPr>
        <p:txBody>
          <a:bodyPr/>
          <a:lstStyle/>
          <a:p>
            <a:r>
              <a:rPr lang="es-ES" sz="1600" dirty="0"/>
              <a:t>Conexión de los dispositivos de </a:t>
            </a:r>
            <a:r>
              <a:rPr lang="es-ES" sz="1600" dirty="0" err="1"/>
              <a:t>IoT</a:t>
            </a:r>
            <a:r>
              <a:rPr lang="es-ES" sz="1600" dirty="0"/>
              <a:t> a la </a:t>
            </a:r>
            <a:r>
              <a:rPr lang="es-ES" sz="1600" dirty="0" smtClean="0"/>
              <a:t>red</a:t>
            </a:r>
            <a:r>
              <a:rPr lang="en-US" sz="1600" dirty="0" smtClean="0"/>
              <a:t/>
            </a:r>
            <a:br>
              <a:rPr lang="en-US" sz="1600" dirty="0" smtClean="0"/>
            </a:br>
            <a:r>
              <a:rPr lang="es-ES" dirty="0" err="1" smtClean="0"/>
              <a:t>Packet</a:t>
            </a:r>
            <a:r>
              <a:rPr lang="es-ES" dirty="0" smtClean="0"/>
              <a:t> </a:t>
            </a:r>
            <a:r>
              <a:rPr lang="es-ES" dirty="0" err="1" smtClean="0"/>
              <a:t>Tracer</a:t>
            </a:r>
            <a:r>
              <a:rPr lang="es-ES" dirty="0" smtClean="0"/>
              <a:t>: conecte dispositivos a un Home Gateway (Gateway residencial) y supervise</a:t>
            </a:r>
          </a:p>
        </p:txBody>
      </p:sp>
      <p:pic>
        <p:nvPicPr>
          <p:cNvPr id="9" name="Content Placeholder 8" descr="1.2.2.3 Packet Tracer - Connect and Monitor IoT Devices.pdf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7C089FE-C794-4A9F-AFA6-C76612D84F04}"/>
              </a:ext>
            </a:extLst>
          </p:cNvPr>
          <p:cNvPicPr>
            <a:picLocks noGrp="1" noChangeAspect="1"/>
          </p:cNvPicPr>
          <p:nvPr>
            <p:ph idx="1"/>
          </p:nvPr>
        </p:nvPicPr>
        <p:blipFill rotWithShape="1">
          <a:blip r:embed="rId3" cstate="screen">
            <a:extLst>
              <a:ext uri="{28A0092B-C50C-407E-A947-70E740481C1C}">
                <a14:useLocalDpi xmlns="" xmlns:a14="http://schemas.microsoft.com/office/drawing/2010/main"/>
              </a:ext>
            </a:extLst>
          </a:blip>
          <a:srcRect/>
          <a:stretch/>
        </p:blipFill>
        <p:spPr>
          <a:xfrm>
            <a:off x="2549047" y="1020871"/>
            <a:ext cx="3309824" cy="3607496"/>
          </a:xfrm>
          <a:ln>
            <a:solidFill>
              <a:srgbClr val="000000"/>
            </a:solidFill>
          </a:ln>
        </p:spPr>
      </p:pic>
    </p:spTree>
    <p:extLst>
      <p:ext uri="{BB962C8B-B14F-4D97-AF65-F5344CB8AC3E}">
        <p14:creationId xmlns="" xmlns:p14="http://schemas.microsoft.com/office/powerpoint/2010/main" val="3578073627"/>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85367" y="828999"/>
            <a:ext cx="4520538" cy="3485502"/>
          </a:xfrm>
        </p:spPr>
        <p:txBody>
          <a:bodyPr/>
          <a:lstStyle/>
          <a:p>
            <a:r>
              <a:rPr lang="es-ES" sz="1400" dirty="0"/>
              <a:t>La Inteligencia artificial (AI): los dispositivos tienen la capacidad de "pensar" por su cuenta.</a:t>
            </a:r>
          </a:p>
          <a:p>
            <a:r>
              <a:rPr lang="es-ES" sz="1400" dirty="0"/>
              <a:t>Redes basadas en la intención (IBN): proporcionar software con reglas, pautas o intenciones, de modo que los datos pudieran modificar la red, las funciones de la infraestructura o las funciones de seguridad dentro de una red.</a:t>
            </a:r>
          </a:p>
          <a:p>
            <a:r>
              <a:rPr lang="es-ES" sz="1400" dirty="0"/>
              <a:t>Ejemplo: una empresa define que un empleado contratado recibe acceso a solo un conjunto específico de datos y aplicaciones. Esta es la intención. En un sistema de IBN todos los dispositivos de red se configurarán automáticamente para cumplir con este requisito en toda la red, sin importar dónde esté conectado el empleado. </a:t>
            </a:r>
          </a:p>
        </p:txBody>
      </p:sp>
      <p:sp>
        <p:nvSpPr>
          <p:cNvPr id="8194" name="Rectangle 2"/>
          <p:cNvSpPr>
            <a:spLocks noGrp="1" noChangeArrowheads="1"/>
          </p:cNvSpPr>
          <p:nvPr>
            <p:ph type="title"/>
          </p:nvPr>
        </p:nvSpPr>
        <p:spPr/>
        <p:txBody>
          <a:bodyPr/>
          <a:lstStyle/>
          <a:p>
            <a:r>
              <a:rPr lang="es-ES" sz="1600" dirty="0"/>
              <a:t>Conexión de los dispositivos de </a:t>
            </a:r>
            <a:r>
              <a:rPr lang="es-ES" sz="1600" dirty="0" err="1"/>
              <a:t>IoT</a:t>
            </a:r>
            <a:r>
              <a:rPr lang="es-ES" sz="1600" dirty="0"/>
              <a:t> a la </a:t>
            </a:r>
            <a:r>
              <a:rPr lang="es-ES" sz="1600" dirty="0" smtClean="0"/>
              <a:t>red</a:t>
            </a:r>
            <a:r>
              <a:rPr lang="en-US" sz="1600" dirty="0" smtClean="0"/>
              <a:t/>
            </a:r>
            <a:br>
              <a:rPr lang="en-US" sz="1600" dirty="0" smtClean="0"/>
            </a:br>
            <a:r>
              <a:rPr lang="es-ES" dirty="0" smtClean="0"/>
              <a:t>El futuro de las redes</a:t>
            </a:r>
          </a:p>
        </p:txBody>
      </p:sp>
      <p:pic>
        <p:nvPicPr>
          <p:cNvPr id="3" name="Picture 2" descr="Introduction to the Internet of Things - Mozilla Firefox">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A4DBD60-35F7-4472-AFBE-A614A3EF5E06}"/>
              </a:ext>
            </a:extLst>
          </p:cNvPr>
          <p:cNvPicPr>
            <a:picLocks noChangeAspect="1"/>
          </p:cNvPicPr>
          <p:nvPr/>
        </p:nvPicPr>
        <p:blipFill rotWithShape="1">
          <a:blip r:embed="rId3" cstate="screen">
            <a:extLst>
              <a:ext uri="{28A0092B-C50C-407E-A947-70E740481C1C}">
                <a14:useLocalDpi xmlns="" xmlns:a14="http://schemas.microsoft.com/office/drawing/2010/main"/>
              </a:ext>
            </a:extLst>
          </a:blip>
          <a:srcRect/>
          <a:stretch/>
        </p:blipFill>
        <p:spPr>
          <a:xfrm>
            <a:off x="4657365" y="1049667"/>
            <a:ext cx="4401268" cy="2244334"/>
          </a:xfrm>
          <a:prstGeom prst="rect">
            <a:avLst/>
          </a:prstGeom>
        </p:spPr>
      </p:pic>
    </p:spTree>
    <p:extLst>
      <p:ext uri="{BB962C8B-B14F-4D97-AF65-F5344CB8AC3E}">
        <p14:creationId xmlns="" xmlns:p14="http://schemas.microsoft.com/office/powerpoint/2010/main" val="287056687"/>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s-ES" smtClean="0"/>
              <a:t>1.3 Resumen del capítulo</a:t>
            </a:r>
          </a:p>
        </p:txBody>
      </p:sp>
    </p:spTree>
    <p:extLst>
      <p:ext uri="{BB962C8B-B14F-4D97-AF65-F5344CB8AC3E}">
        <p14:creationId xmlns="" xmlns:p14="http://schemas.microsoft.com/office/powerpoint/2010/main" val="3886944279"/>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s-ES" altLang="en-US" sz="1600" dirty="0"/>
              <a:t>Resumen del capítulo</a:t>
            </a:r>
            <a:r>
              <a:t/>
            </a:r>
            <a:br/>
            <a:r>
              <a:rPr lang="es-ES" smtClean="0"/>
              <a:t>Resumen</a:t>
            </a:r>
            <a:endParaRPr lang="es-ES" altLang="en-US" sz="1800" dirty="0">
              <a:solidFill>
                <a:srgbClr val="FF0000"/>
              </a:solidFill>
            </a:endParaRPr>
          </a:p>
        </p:txBody>
      </p:sp>
      <p:sp>
        <p:nvSpPr>
          <p:cNvPr id="3" name="Content Placeholder 2"/>
          <p:cNvSpPr>
            <a:spLocks noGrp="1"/>
          </p:cNvSpPr>
          <p:nvPr>
            <p:ph idx="1"/>
          </p:nvPr>
        </p:nvSpPr>
        <p:spPr>
          <a:xfrm>
            <a:off x="124213" y="744280"/>
            <a:ext cx="8895574" cy="4155319"/>
          </a:xfrm>
        </p:spPr>
        <p:txBody>
          <a:bodyPr/>
          <a:lstStyle/>
          <a:p>
            <a:r>
              <a:rPr lang="es-ES" sz="1200" dirty="0"/>
              <a:t>Conforme las redes siguen creciendo en todo el mundo, vemos una transformación digital: la aplicación de tecnología digital para ofrecer un entorno para que las empresas y la industria innoven.</a:t>
            </a:r>
          </a:p>
          <a:p>
            <a:r>
              <a:rPr lang="es-ES" sz="1200" dirty="0"/>
              <a:t>En la actualidad los sensores están en todas partes del hogar, en los semáforos, en los campos agrícolas y en nuestros organismos. Los datos analizados desde los sensores son usados por los gobiernos, las ciudades, las empresas y las personas para ejercer cambios.</a:t>
            </a:r>
          </a:p>
          <a:p>
            <a:r>
              <a:rPr lang="es-ES" sz="1200" dirty="0"/>
              <a:t>Las redes componen la base del mundo digitalizado. Tipos de redes:</a:t>
            </a:r>
          </a:p>
          <a:p>
            <a:pPr lvl="1"/>
            <a:r>
              <a:rPr lang="es-ES" sz="1200" dirty="0" smtClean="0"/>
              <a:t> </a:t>
            </a:r>
            <a:r>
              <a:rPr lang="es-ES" sz="1100" dirty="0"/>
              <a:t>PAN: Bluetooth</a:t>
            </a:r>
          </a:p>
          <a:p>
            <a:pPr lvl="1"/>
            <a:r>
              <a:rPr lang="es-ES" sz="1100" dirty="0"/>
              <a:t> LAN</a:t>
            </a:r>
          </a:p>
          <a:p>
            <a:pPr lvl="1"/>
            <a:r>
              <a:rPr lang="es-ES" sz="1100" dirty="0"/>
              <a:t> WAN: Internet, la nube, computación en la niebla</a:t>
            </a:r>
          </a:p>
          <a:p>
            <a:pPr lvl="1"/>
            <a:r>
              <a:rPr lang="es-ES" sz="1100" dirty="0"/>
              <a:t>Tecnología inalámbrica: Wi-Fi, red celular</a:t>
            </a:r>
          </a:p>
          <a:p>
            <a:r>
              <a:rPr lang="es-ES" sz="1200" dirty="0"/>
              <a:t>Internet de las cosas es la conexión de millones de dispositivos inteligentes y sensores conectados a Internet.</a:t>
            </a:r>
          </a:p>
          <a:p>
            <a:r>
              <a:rPr lang="es-ES" sz="1200" dirty="0"/>
              <a:t>Por lo general, un sensor se conecta a un controlador mediante una conexión inalámbrica. Los controladores recopilan los datos de los sensores, y envían los datos para su almacenamiento o análisis. Los controladores pueden funcionar junto con un dispositivo denominado actuador. Los actuadores toman la entrada eléctrica y transforman la entrada en acción física.</a:t>
            </a:r>
          </a:p>
          <a:p>
            <a:r>
              <a:rPr lang="es-ES" sz="1200" dirty="0" smtClean="0"/>
              <a:t>El </a:t>
            </a:r>
            <a:r>
              <a:rPr lang="es-ES" sz="1200" dirty="0"/>
              <a:t>futuro de las redes girará en torno a la inteligencia artificial (AI) y las redes basadas en la intención (IBN).</a:t>
            </a:r>
          </a:p>
          <a:p>
            <a:pPr lvl="1"/>
            <a:endParaRPr lang="es-ES" dirty="0"/>
          </a:p>
        </p:txBody>
      </p:sp>
    </p:spTree>
    <p:extLst>
      <p:ext uri="{BB962C8B-B14F-4D97-AF65-F5344CB8AC3E}">
        <p14:creationId xmlns="" xmlns:p14="http://schemas.microsoft.com/office/powerpoint/2010/main" val="1244122906"/>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19082827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7" name="Rectangle 34"/>
          <p:cNvSpPr>
            <a:spLocks noGrp="1" noChangeArrowheads="1"/>
          </p:cNvSpPr>
          <p:nvPr>
            <p:ph idx="1"/>
          </p:nvPr>
        </p:nvSpPr>
        <p:spPr/>
        <p:txBody>
          <a:bodyPr/>
          <a:lstStyle/>
          <a:p>
            <a:pPr marL="0" indent="0">
              <a:spcBef>
                <a:spcPct val="30000"/>
              </a:spcBef>
              <a:buNone/>
            </a:pPr>
            <a:r>
              <a:rPr lang="en-US" dirty="0"/>
              <a:t>What activities are associated with this chapter?</a:t>
            </a:r>
            <a:endParaRPr lang="en-US" dirty="0">
              <a:solidFill>
                <a:srgbClr val="00B0F0"/>
              </a:solidFill>
            </a:endParaRP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sp>
        <p:nvSpPr>
          <p:cNvPr id="6146" name="Rectangle 33"/>
          <p:cNvSpPr>
            <a:spLocks noGrp="1" noChangeArrowheads="1"/>
          </p:cNvSpPr>
          <p:nvPr>
            <p:ph type="title"/>
          </p:nvPr>
        </p:nvSpPr>
        <p:spPr/>
        <p:txBody>
          <a:bodyPr/>
          <a:lstStyle/>
          <a:p>
            <a:pPr eaLnBrk="1" hangingPunct="1"/>
            <a:r>
              <a:rPr lang="en-US" dirty="0"/>
              <a:t>Chapter 1: Activities</a:t>
            </a:r>
          </a:p>
        </p:txBody>
      </p:sp>
      <p:graphicFrame>
        <p:nvGraphicFramePr>
          <p:cNvPr id="7" name="Content Placeholder 3"/>
          <p:cNvGraphicFramePr>
            <a:graphicFrameLocks/>
          </p:cNvGraphicFramePr>
          <p:nvPr>
            <p:extLst>
              <p:ext uri="{D42A27DB-BD31-4B8C-83A1-F6EECF244321}">
                <p14:modId xmlns="" xmlns:p14="http://schemas.microsoft.com/office/powerpoint/2010/main" val="853845041"/>
              </p:ext>
            </p:extLst>
          </p:nvPr>
        </p:nvGraphicFramePr>
        <p:xfrm>
          <a:off x="457291" y="1122081"/>
          <a:ext cx="8248043" cy="3593321"/>
        </p:xfrm>
        <a:graphic>
          <a:graphicData uri="http://schemas.openxmlformats.org/drawingml/2006/table">
            <a:tbl>
              <a:tblPr firstRow="1" bandRow="1">
                <a:tableStyleId>{5C22544A-7EE6-4342-B048-85BDC9FD1C3A}</a:tableStyleId>
              </a:tblPr>
              <a:tblGrid>
                <a:gridCol w="1318433">
                  <a:extLst>
                    <a:ext uri="{9D8B030D-6E8A-4147-A177-3AD203B41FA5}">
                      <a16:colId xmlns:a16="http://schemas.microsoft.com/office/drawing/2014/main" xmlns="" val="20001"/>
                    </a:ext>
                  </a:extLst>
                </a:gridCol>
                <a:gridCol w="2168035">
                  <a:extLst>
                    <a:ext uri="{9D8B030D-6E8A-4147-A177-3AD203B41FA5}">
                      <a16:colId xmlns:a16="http://schemas.microsoft.com/office/drawing/2014/main" xmlns="" val="3156509146"/>
                    </a:ext>
                  </a:extLst>
                </a:gridCol>
                <a:gridCol w="4761575">
                  <a:extLst>
                    <a:ext uri="{9D8B030D-6E8A-4147-A177-3AD203B41FA5}">
                      <a16:colId xmlns:a16="http://schemas.microsoft.com/office/drawing/2014/main" xmlns="" val="20002"/>
                    </a:ext>
                  </a:extLst>
                </a:gridCol>
              </a:tblGrid>
              <a:tr h="293541">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dirty="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200" dirty="0"/>
                        <a:t>Activity Type</a:t>
                      </a:r>
                    </a:p>
                  </a:txBody>
                  <a:tcPr marL="68580" marR="68580" marT="34290" marB="34290" anchor="ctr"/>
                </a:tc>
                <a:tc>
                  <a:txBody>
                    <a:bodyPr/>
                    <a:lstStyle/>
                    <a:p>
                      <a:r>
                        <a:rPr lang="en-US" sz="1200" dirty="0"/>
                        <a:t>Activity Name</a:t>
                      </a:r>
                    </a:p>
                  </a:txBody>
                  <a:tcPr marL="68580" marR="68580" marT="34290" marB="34290" anchor="ctr"/>
                </a:tc>
                <a:extLst>
                  <a:ext uri="{0D108BD9-81ED-4DB2-BD59-A6C34878D82A}">
                    <a16:rowId xmlns:a16="http://schemas.microsoft.com/office/drawing/2014/main" xmlns="" val="10000"/>
                  </a:ext>
                </a:extLst>
              </a:tr>
              <a:tr h="299980">
                <a:tc>
                  <a:txBody>
                    <a:bodyPr/>
                    <a:lstStyle/>
                    <a:p>
                      <a:pPr algn="ctr"/>
                      <a:r>
                        <a:rPr lang="en-US" sz="1100" dirty="0"/>
                        <a:t>1.1.1.2</a:t>
                      </a:r>
                    </a:p>
                  </a:txBody>
                  <a:tcPr marL="68580" marR="68580" marT="34290" marB="34290" anchor="ctr"/>
                </a:tc>
                <a:tc>
                  <a:txBody>
                    <a:bodyPr/>
                    <a:lstStyle/>
                    <a:p>
                      <a:r>
                        <a:rPr lang="en-US" sz="1100" dirty="0"/>
                        <a:t>Lab</a:t>
                      </a:r>
                    </a:p>
                  </a:txBody>
                  <a:tcPr marL="68580" marR="68580" marT="34290" marB="34290" anchor="ctr"/>
                </a:tc>
                <a:tc>
                  <a:txBody>
                    <a:bodyPr/>
                    <a:lstStyle/>
                    <a:p>
                      <a:r>
                        <a:rPr lang="en-US" sz="1100" dirty="0"/>
                        <a:t>How Connected </a:t>
                      </a:r>
                      <a:r>
                        <a:rPr lang="en-US" sz="1100" dirty="0" smtClean="0"/>
                        <a:t>are You</a:t>
                      </a:r>
                      <a:r>
                        <a:rPr lang="en-US" sz="1100" dirty="0"/>
                        <a:t>?</a:t>
                      </a:r>
                    </a:p>
                  </a:txBody>
                  <a:tcPr marL="68580" marR="68580" marT="34290" marB="34290" anchor="ctr"/>
                </a:tc>
                <a:extLst>
                  <a:ext uri="{0D108BD9-81ED-4DB2-BD59-A6C34878D82A}">
                    <a16:rowId xmlns:a16="http://schemas.microsoft.com/office/drawing/2014/main" xmlns="" val="10001"/>
                  </a:ext>
                </a:extLst>
              </a:tr>
              <a:tr h="299980">
                <a:tc>
                  <a:txBody>
                    <a:bodyPr/>
                    <a:lstStyle/>
                    <a:p>
                      <a:pPr algn="ctr"/>
                      <a:r>
                        <a:rPr lang="en-US" sz="1100" dirty="0"/>
                        <a:t>1.1.1.3</a:t>
                      </a:r>
                    </a:p>
                  </a:txBody>
                  <a:tcPr marL="68580" marR="68580" marT="34290" marB="34290" anchor="ctr"/>
                </a:tc>
                <a:tc>
                  <a:txBody>
                    <a:bodyPr/>
                    <a:lstStyle/>
                    <a:p>
                      <a:r>
                        <a:rPr lang="en-US" sz="1100" dirty="0"/>
                        <a:t>Activity</a:t>
                      </a:r>
                    </a:p>
                  </a:txBody>
                  <a:tcPr marL="68580" marR="68580" marT="34290" marB="34290" anchor="ctr"/>
                </a:tc>
                <a:tc>
                  <a:txBody>
                    <a:bodyPr/>
                    <a:lstStyle/>
                    <a:p>
                      <a:r>
                        <a:rPr lang="en-US" sz="1100" dirty="0"/>
                        <a:t>Determine Your Digital Generation</a:t>
                      </a:r>
                    </a:p>
                  </a:txBody>
                  <a:tcPr marL="68580" marR="68580" marT="34290" marB="34290" anchor="ctr"/>
                </a:tc>
                <a:extLst>
                  <a:ext uri="{0D108BD9-81ED-4DB2-BD59-A6C34878D82A}">
                    <a16:rowId xmlns:a16="http://schemas.microsoft.com/office/drawing/2014/main" xmlns="" val="10002"/>
                  </a:ext>
                </a:extLst>
              </a:tr>
              <a:tr h="299980">
                <a:tc>
                  <a:txBody>
                    <a:bodyPr/>
                    <a:lstStyle/>
                    <a:p>
                      <a:pPr algn="ctr"/>
                      <a:r>
                        <a:rPr lang="en-US" sz="1100" dirty="0"/>
                        <a:t>1.1.1.4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Activity</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The Impact of Digital Transformation on Business</a:t>
                      </a:r>
                    </a:p>
                  </a:txBody>
                  <a:tcPr marL="68580" marR="68580" marT="34290" marB="34290" anchor="ctr"/>
                </a:tc>
                <a:extLst>
                  <a:ext uri="{0D108BD9-81ED-4DB2-BD59-A6C34878D82A}">
                    <a16:rowId xmlns:a16="http://schemas.microsoft.com/office/drawing/2014/main" xmlns="" val="10003"/>
                  </a:ext>
                </a:extLst>
              </a:tr>
              <a:tr h="299980">
                <a:tc>
                  <a:txBody>
                    <a:bodyPr/>
                    <a:lstStyle/>
                    <a:p>
                      <a:pPr algn="ctr"/>
                      <a:r>
                        <a:rPr lang="en-US" sz="1100" dirty="0" smtClean="0"/>
                        <a:t>1.1.1.5</a:t>
                      </a:r>
                      <a:endParaRPr lang="en-US" sz="1100" dirty="0"/>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smtClean="0"/>
                        <a:t>Activity</a:t>
                      </a:r>
                      <a:endParaRPr lang="en-US" sz="1100" dirty="0"/>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Can Smart Devices Think?</a:t>
                      </a:r>
                      <a:endParaRPr lang="en-US" sz="1100" dirty="0"/>
                    </a:p>
                  </a:txBody>
                  <a:tcPr marL="68580" marR="68580" marT="34290" marB="34290" anchor="ctr"/>
                </a:tc>
                <a:extLst>
                  <a:ext uri="{0D108BD9-81ED-4DB2-BD59-A6C34878D82A}">
                    <a16:rowId xmlns:a16="http://schemas.microsoft.com/office/drawing/2014/main" xmlns="" val="1720060182"/>
                  </a:ext>
                </a:extLst>
              </a:tr>
              <a:tr h="299980">
                <a:tc>
                  <a:txBody>
                    <a:bodyPr/>
                    <a:lstStyle/>
                    <a:p>
                      <a:pPr algn="ctr"/>
                      <a:r>
                        <a:rPr lang="en-US" sz="1100" dirty="0"/>
                        <a:t>1.1.1.6</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Activity</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Topic Assessment</a:t>
                      </a:r>
                    </a:p>
                  </a:txBody>
                  <a:tcPr marL="68580" marR="68580" marT="34290" marB="34290" anchor="ctr"/>
                </a:tc>
                <a:extLst>
                  <a:ext uri="{0D108BD9-81ED-4DB2-BD59-A6C34878D82A}">
                    <a16:rowId xmlns:a16="http://schemas.microsoft.com/office/drawing/2014/main" xmlns="" val="10004"/>
                  </a:ext>
                </a:extLst>
              </a:tr>
              <a:tr h="299980">
                <a:tc>
                  <a:txBody>
                    <a:bodyPr/>
                    <a:lstStyle/>
                    <a:p>
                      <a:pPr algn="ctr"/>
                      <a:r>
                        <a:rPr lang="en-US" sz="1100" dirty="0"/>
                        <a:t>1.1.1.7</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Video</a:t>
                      </a:r>
                    </a:p>
                  </a:txBody>
                  <a:tcPr marL="68580" marR="68580" marT="34290" marB="34290" anchor="ctr"/>
                </a:tc>
                <a:tc>
                  <a:txBody>
                    <a:bodyPr/>
                    <a:lstStyle/>
                    <a:p>
                      <a:r>
                        <a:rPr lang="en-US" sz="1100" dirty="0"/>
                        <a:t>Introduction to Packet Tracer</a:t>
                      </a:r>
                    </a:p>
                  </a:txBody>
                  <a:tcPr marL="68580" marR="68580" marT="34290" marB="34290" anchor="ctr"/>
                </a:tc>
                <a:extLst>
                  <a:ext uri="{0D108BD9-81ED-4DB2-BD59-A6C34878D82A}">
                    <a16:rowId xmlns:a16="http://schemas.microsoft.com/office/drawing/2014/main" xmlns="" val="10005"/>
                  </a:ext>
                </a:extLst>
              </a:tr>
              <a:tr h="299980">
                <a:tc>
                  <a:txBody>
                    <a:bodyPr/>
                    <a:lstStyle/>
                    <a:p>
                      <a:pPr algn="ctr"/>
                      <a:r>
                        <a:rPr lang="en-US" sz="1100" dirty="0"/>
                        <a:t>1.1.1.8</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Packet Tracer</a:t>
                      </a:r>
                    </a:p>
                  </a:txBody>
                  <a:tcPr marL="68580" marR="68580" marT="34290" marB="34290" anchor="ctr"/>
                </a:tc>
                <a:tc>
                  <a:txBody>
                    <a:bodyPr/>
                    <a:lstStyle/>
                    <a:p>
                      <a:r>
                        <a:rPr lang="en-US" sz="1100" dirty="0"/>
                        <a:t>Deploying and Cabling Devices</a:t>
                      </a:r>
                    </a:p>
                  </a:txBody>
                  <a:tcPr marL="68580" marR="68580" marT="34290" marB="34290" anchor="ctr"/>
                </a:tc>
                <a:extLst>
                  <a:ext uri="{0D108BD9-81ED-4DB2-BD59-A6C34878D82A}">
                    <a16:rowId xmlns:a16="http://schemas.microsoft.com/office/drawing/2014/main" xmlns="" val="10006"/>
                  </a:ext>
                </a:extLst>
              </a:tr>
              <a:tr h="299980">
                <a:tc>
                  <a:txBody>
                    <a:bodyPr/>
                    <a:lstStyle/>
                    <a:p>
                      <a:pPr algn="ctr"/>
                      <a:r>
                        <a:rPr lang="en-US" sz="1100" dirty="0"/>
                        <a:t>1.1.2.3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Activity</a:t>
                      </a:r>
                    </a:p>
                  </a:txBody>
                  <a:tcPr marL="68580" marR="68580" marT="34290" marB="34290" anchor="ctr"/>
                </a:tc>
                <a:tc>
                  <a:txBody>
                    <a:bodyPr/>
                    <a:lstStyle/>
                    <a:p>
                      <a:r>
                        <a:rPr lang="en-US" sz="1100" dirty="0"/>
                        <a:t>Network Terms</a:t>
                      </a:r>
                    </a:p>
                  </a:txBody>
                  <a:tcPr marL="68580" marR="68580" marT="34290" marB="34290" anchor="ctr"/>
                </a:tc>
                <a:extLst>
                  <a:ext uri="{0D108BD9-81ED-4DB2-BD59-A6C34878D82A}">
                    <a16:rowId xmlns:a16="http://schemas.microsoft.com/office/drawing/2014/main" xmlns="" val="10007"/>
                  </a:ext>
                </a:extLst>
              </a:tr>
              <a:tr h="299980">
                <a:tc>
                  <a:txBody>
                    <a:bodyPr/>
                    <a:lstStyle/>
                    <a:p>
                      <a:pPr algn="ctr"/>
                      <a:r>
                        <a:rPr lang="en-US" sz="1100" dirty="0"/>
                        <a:t>1.1.2.4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r>
                        <a:rPr lang="en-US" sz="1100" dirty="0"/>
                        <a:t>Mapping the Internet</a:t>
                      </a:r>
                    </a:p>
                  </a:txBody>
                  <a:tcPr marL="68580" marR="68580" marT="34290" marB="34290" anchor="ctr"/>
                </a:tc>
                <a:extLst>
                  <a:ext uri="{0D108BD9-81ED-4DB2-BD59-A6C34878D82A}">
                    <a16:rowId xmlns:a16="http://schemas.microsoft.com/office/drawing/2014/main" xmlns="" val="10008"/>
                  </a:ext>
                </a:extLst>
              </a:tr>
              <a:tr h="299980">
                <a:tc>
                  <a:txBody>
                    <a:bodyPr/>
                    <a:lstStyle/>
                    <a:p>
                      <a:pPr algn="ctr"/>
                      <a:r>
                        <a:rPr lang="en-US" sz="1100" dirty="0"/>
                        <a:t>1.1.2.5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Packet Tracer</a:t>
                      </a:r>
                    </a:p>
                  </a:txBody>
                  <a:tcPr marL="68580" marR="68580" marT="34290" marB="34290" anchor="ctr"/>
                </a:tc>
                <a:tc>
                  <a:txBody>
                    <a:bodyPr/>
                    <a:lstStyle/>
                    <a:p>
                      <a:r>
                        <a:rPr lang="en-US" sz="1100" dirty="0"/>
                        <a:t>Creating a Simple Network</a:t>
                      </a:r>
                    </a:p>
                  </a:txBody>
                  <a:tcPr marL="68580" marR="68580" marT="34290" marB="34290" anchor="ctr"/>
                </a:tc>
                <a:extLst>
                  <a:ext uri="{0D108BD9-81ED-4DB2-BD59-A6C34878D82A}">
                    <a16:rowId xmlns:a16="http://schemas.microsoft.com/office/drawing/2014/main" xmlns="" val="2582900979"/>
                  </a:ext>
                </a:extLst>
              </a:tr>
              <a:tr h="299980">
                <a:tc>
                  <a:txBody>
                    <a:bodyPr/>
                    <a:lstStyle/>
                    <a:p>
                      <a:pPr algn="ctr"/>
                      <a:r>
                        <a:rPr lang="en-US" sz="1100" dirty="0"/>
                        <a:t>1.2.1.2</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r>
                        <a:rPr lang="en-US" sz="1100" dirty="0"/>
                        <a:t>Imagine a New Intelligent Sensor</a:t>
                      </a:r>
                    </a:p>
                  </a:txBody>
                  <a:tcPr marL="68580" marR="68580" marT="34290" marB="34290" anchor="ctr"/>
                </a:tc>
                <a:extLst>
                  <a:ext uri="{0D108BD9-81ED-4DB2-BD59-A6C34878D82A}">
                    <a16:rowId xmlns:a16="http://schemas.microsoft.com/office/drawing/2014/main" xmlns="" val="3406068602"/>
                  </a:ext>
                </a:extLst>
              </a:tr>
            </a:tbl>
          </a:graphicData>
        </a:graphic>
      </p:graphicFrame>
    </p:spTree>
    <p:extLst>
      <p:ext uri="{BB962C8B-B14F-4D97-AF65-F5344CB8AC3E}">
        <p14:creationId xmlns="" xmlns:p14="http://schemas.microsoft.com/office/powerpoint/2010/main" val="2145273728"/>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7" name="Rectangle 34"/>
          <p:cNvSpPr>
            <a:spLocks noGrp="1" noChangeArrowheads="1"/>
          </p:cNvSpPr>
          <p:nvPr>
            <p:ph idx="1"/>
          </p:nvPr>
        </p:nvSpPr>
        <p:spPr/>
        <p:txBody>
          <a:bodyPr/>
          <a:lstStyle/>
          <a:p>
            <a:pPr marL="0" indent="0">
              <a:spcBef>
                <a:spcPct val="30000"/>
              </a:spcBef>
              <a:buNone/>
            </a:pPr>
            <a:r>
              <a:rPr lang="en-US" dirty="0"/>
              <a:t>What activities are associated with this chapter?</a:t>
            </a:r>
            <a:endParaRPr lang="en-US" dirty="0">
              <a:solidFill>
                <a:srgbClr val="00B0F0"/>
              </a:solidFill>
            </a:endParaRP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sp>
        <p:nvSpPr>
          <p:cNvPr id="6146" name="Rectangle 33"/>
          <p:cNvSpPr>
            <a:spLocks noGrp="1" noChangeArrowheads="1"/>
          </p:cNvSpPr>
          <p:nvPr>
            <p:ph type="title"/>
          </p:nvPr>
        </p:nvSpPr>
        <p:spPr/>
        <p:txBody>
          <a:bodyPr/>
          <a:lstStyle/>
          <a:p>
            <a:pPr eaLnBrk="1" hangingPunct="1"/>
            <a:r>
              <a:rPr lang="en-US" dirty="0"/>
              <a:t>Chapter 1: Activities (Cont.)</a:t>
            </a:r>
          </a:p>
        </p:txBody>
      </p:sp>
      <p:graphicFrame>
        <p:nvGraphicFramePr>
          <p:cNvPr id="7" name="Content Placeholder 3"/>
          <p:cNvGraphicFramePr>
            <a:graphicFrameLocks/>
          </p:cNvGraphicFramePr>
          <p:nvPr>
            <p:extLst>
              <p:ext uri="{D42A27DB-BD31-4B8C-83A1-F6EECF244321}">
                <p14:modId xmlns="" xmlns:p14="http://schemas.microsoft.com/office/powerpoint/2010/main" val="924099127"/>
              </p:ext>
            </p:extLst>
          </p:nvPr>
        </p:nvGraphicFramePr>
        <p:xfrm>
          <a:off x="457291" y="1122081"/>
          <a:ext cx="8248043" cy="2693381"/>
        </p:xfrm>
        <a:graphic>
          <a:graphicData uri="http://schemas.openxmlformats.org/drawingml/2006/table">
            <a:tbl>
              <a:tblPr firstRow="1" bandRow="1">
                <a:tableStyleId>{5C22544A-7EE6-4342-B048-85BDC9FD1C3A}</a:tableStyleId>
              </a:tblPr>
              <a:tblGrid>
                <a:gridCol w="1318433">
                  <a:extLst>
                    <a:ext uri="{9D8B030D-6E8A-4147-A177-3AD203B41FA5}">
                      <a16:colId xmlns:a16="http://schemas.microsoft.com/office/drawing/2014/main" xmlns="" val="20001"/>
                    </a:ext>
                  </a:extLst>
                </a:gridCol>
                <a:gridCol w="2168035">
                  <a:extLst>
                    <a:ext uri="{9D8B030D-6E8A-4147-A177-3AD203B41FA5}">
                      <a16:colId xmlns:a16="http://schemas.microsoft.com/office/drawing/2014/main" xmlns="" val="3156509146"/>
                    </a:ext>
                  </a:extLst>
                </a:gridCol>
                <a:gridCol w="4761575">
                  <a:extLst>
                    <a:ext uri="{9D8B030D-6E8A-4147-A177-3AD203B41FA5}">
                      <a16:colId xmlns:a16="http://schemas.microsoft.com/office/drawing/2014/main" xmlns="" val="20002"/>
                    </a:ext>
                  </a:extLst>
                </a:gridCol>
              </a:tblGrid>
              <a:tr h="293541">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dirty="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200" dirty="0"/>
                        <a:t>Activity Type</a:t>
                      </a:r>
                    </a:p>
                  </a:txBody>
                  <a:tcPr marL="68580" marR="68580" marT="34290" marB="34290" anchor="ctr"/>
                </a:tc>
                <a:tc>
                  <a:txBody>
                    <a:bodyPr/>
                    <a:lstStyle/>
                    <a:p>
                      <a:r>
                        <a:rPr lang="en-US" sz="1200" dirty="0"/>
                        <a:t>Activity Name</a:t>
                      </a:r>
                    </a:p>
                  </a:txBody>
                  <a:tcPr marL="68580" marR="68580" marT="34290" marB="34290" anchor="ctr"/>
                </a:tc>
                <a:extLst>
                  <a:ext uri="{0D108BD9-81ED-4DB2-BD59-A6C34878D82A}">
                    <a16:rowId xmlns:a16="http://schemas.microsoft.com/office/drawing/2014/main" xmlns="" val="10000"/>
                  </a:ext>
                </a:extLst>
              </a:tr>
              <a:tr h="299980">
                <a:tc>
                  <a:txBody>
                    <a:bodyPr/>
                    <a:lstStyle/>
                    <a:p>
                      <a:pPr algn="ctr"/>
                      <a:r>
                        <a:rPr lang="en-US" sz="1100" dirty="0" smtClean="0"/>
                        <a:t>1.2.1.3</a:t>
                      </a:r>
                      <a:endParaRPr lang="en-US" sz="1100" dirty="0"/>
                    </a:p>
                  </a:txBody>
                  <a:tcPr marL="68580" marR="68580" marT="34290" marB="34290" anchor="ctr"/>
                </a:tc>
                <a:tc>
                  <a:txBody>
                    <a:bodyPr/>
                    <a:lstStyle/>
                    <a:p>
                      <a:r>
                        <a:rPr lang="en-US" sz="1100" dirty="0" smtClean="0"/>
                        <a:t>Activity</a:t>
                      </a:r>
                      <a:endParaRPr lang="en-US" sz="1100" dirty="0"/>
                    </a:p>
                  </a:txBody>
                  <a:tcPr marL="68580" marR="68580" marT="34290" marB="34290" anchor="ctr"/>
                </a:tc>
                <a:tc>
                  <a:txBody>
                    <a:bodyPr/>
                    <a:lstStyle/>
                    <a:p>
                      <a:r>
                        <a:rPr lang="en-US" sz="1100" dirty="0" smtClean="0"/>
                        <a:t>What are the Benefits of Connecting these IoT Devices?</a:t>
                      </a:r>
                      <a:endParaRPr lang="en-US" sz="1100" dirty="0"/>
                    </a:p>
                  </a:txBody>
                  <a:tcPr marL="68580" marR="68580" marT="34290" marB="34290" anchor="ctr"/>
                </a:tc>
                <a:extLst>
                  <a:ext uri="{0D108BD9-81ED-4DB2-BD59-A6C34878D82A}">
                    <a16:rowId xmlns:a16="http://schemas.microsoft.com/office/drawing/2014/main" xmlns="" val="2598877266"/>
                  </a:ext>
                </a:extLst>
              </a:tr>
              <a:tr h="299980">
                <a:tc>
                  <a:txBody>
                    <a:bodyPr/>
                    <a:lstStyle/>
                    <a:p>
                      <a:pPr algn="ctr"/>
                      <a:r>
                        <a:rPr lang="en-US" sz="1100" dirty="0"/>
                        <a:t>1.2.1.4</a:t>
                      </a:r>
                    </a:p>
                  </a:txBody>
                  <a:tcPr marL="68580" marR="68580" marT="34290" marB="34290" anchor="ctr"/>
                </a:tc>
                <a:tc>
                  <a:txBody>
                    <a:bodyPr/>
                    <a:lstStyle/>
                    <a:p>
                      <a:r>
                        <a:rPr lang="en-US" sz="1100" dirty="0"/>
                        <a:t>Lab</a:t>
                      </a:r>
                    </a:p>
                  </a:txBody>
                  <a:tcPr marL="68580" marR="68580" marT="34290" marB="34290" anchor="ctr"/>
                </a:tc>
                <a:tc>
                  <a:txBody>
                    <a:bodyPr/>
                    <a:lstStyle/>
                    <a:p>
                      <a:r>
                        <a:rPr lang="en-US" sz="1100" dirty="0"/>
                        <a:t> Advantages and Disadvantages of IoT Devices</a:t>
                      </a:r>
                    </a:p>
                  </a:txBody>
                  <a:tcPr marL="68580" marR="68580" marT="34290" marB="34290" anchor="ctr"/>
                </a:tc>
                <a:extLst>
                  <a:ext uri="{0D108BD9-81ED-4DB2-BD59-A6C34878D82A}">
                    <a16:rowId xmlns:a16="http://schemas.microsoft.com/office/drawing/2014/main" xmlns="" val="10001"/>
                  </a:ext>
                </a:extLst>
              </a:tr>
              <a:tr h="299980">
                <a:tc>
                  <a:txBody>
                    <a:bodyPr/>
                    <a:lstStyle/>
                    <a:p>
                      <a:pPr algn="ctr"/>
                      <a:r>
                        <a:rPr lang="en-US" sz="1100" dirty="0"/>
                        <a:t>1.2.1.6</a:t>
                      </a:r>
                    </a:p>
                  </a:txBody>
                  <a:tcPr marL="68580" marR="68580" marT="34290" marB="34290" anchor="ctr"/>
                </a:tc>
                <a:tc>
                  <a:txBody>
                    <a:bodyPr/>
                    <a:lstStyle/>
                    <a:p>
                      <a:r>
                        <a:rPr lang="en-US" sz="1100" dirty="0"/>
                        <a:t>Video</a:t>
                      </a:r>
                    </a:p>
                  </a:txBody>
                  <a:tcPr marL="68580" marR="68580" marT="34290" marB="34290" anchor="ctr"/>
                </a:tc>
                <a:tc>
                  <a:txBody>
                    <a:bodyPr/>
                    <a:lstStyle/>
                    <a:p>
                      <a:r>
                        <a:rPr lang="en-US" sz="1100" dirty="0"/>
                        <a:t>Explore a Smart Home</a:t>
                      </a:r>
                    </a:p>
                  </a:txBody>
                  <a:tcPr marL="68580" marR="68580" marT="34290" marB="34290" anchor="ctr"/>
                </a:tc>
                <a:extLst>
                  <a:ext uri="{0D108BD9-81ED-4DB2-BD59-A6C34878D82A}">
                    <a16:rowId xmlns:a16="http://schemas.microsoft.com/office/drawing/2014/main" xmlns="" val="10002"/>
                  </a:ext>
                </a:extLst>
              </a:tr>
              <a:tr h="299980">
                <a:tc>
                  <a:txBody>
                    <a:bodyPr/>
                    <a:lstStyle/>
                    <a:p>
                      <a:pPr algn="ctr"/>
                      <a:r>
                        <a:rPr lang="en-US" sz="1100" dirty="0"/>
                        <a:t>1.2.1.7</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Activity</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Topic Assessment</a:t>
                      </a:r>
                    </a:p>
                  </a:txBody>
                  <a:tcPr marL="68580" marR="68580" marT="34290" marB="34290" anchor="ctr"/>
                </a:tc>
                <a:extLst>
                  <a:ext uri="{0D108BD9-81ED-4DB2-BD59-A6C34878D82A}">
                    <a16:rowId xmlns:a16="http://schemas.microsoft.com/office/drawing/2014/main" xmlns="" val="10003"/>
                  </a:ext>
                </a:extLst>
              </a:tr>
              <a:tr h="299980">
                <a:tc>
                  <a:txBody>
                    <a:bodyPr/>
                    <a:lstStyle/>
                    <a:p>
                      <a:pPr algn="ctr"/>
                      <a:r>
                        <a:rPr lang="en-US" sz="1100" dirty="0"/>
                        <a:t>1.2.2.1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Packet Tracer</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Adding IoT Devices to a Smart Home</a:t>
                      </a:r>
                    </a:p>
                  </a:txBody>
                  <a:tcPr marL="68580" marR="68580" marT="34290" marB="34290" anchor="ctr"/>
                </a:tc>
                <a:extLst>
                  <a:ext uri="{0D108BD9-81ED-4DB2-BD59-A6C34878D82A}">
                    <a16:rowId xmlns:a16="http://schemas.microsoft.com/office/drawing/2014/main" xmlns="" val="10004"/>
                  </a:ext>
                </a:extLst>
              </a:tr>
              <a:tr h="299980">
                <a:tc>
                  <a:txBody>
                    <a:bodyPr/>
                    <a:lstStyle/>
                    <a:p>
                      <a:pPr algn="ctr"/>
                      <a:r>
                        <a:rPr lang="en-US" sz="1100" dirty="0"/>
                        <a:t>1.2.2.2</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Video</a:t>
                      </a:r>
                    </a:p>
                  </a:txBody>
                  <a:tcPr marL="68580" marR="68580" marT="34290" marB="34290" anchor="ctr"/>
                </a:tc>
                <a:tc>
                  <a:txBody>
                    <a:bodyPr/>
                    <a:lstStyle/>
                    <a:p>
                      <a:r>
                        <a:rPr lang="en-US" sz="1100" dirty="0"/>
                        <a:t>Connecting and Monitoring “Things”</a:t>
                      </a:r>
                    </a:p>
                  </a:txBody>
                  <a:tcPr marL="68580" marR="68580" marT="34290" marB="34290" anchor="ctr"/>
                </a:tc>
                <a:extLst>
                  <a:ext uri="{0D108BD9-81ED-4DB2-BD59-A6C34878D82A}">
                    <a16:rowId xmlns:a16="http://schemas.microsoft.com/office/drawing/2014/main" xmlns="" val="10005"/>
                  </a:ext>
                </a:extLst>
              </a:tr>
              <a:tr h="299980">
                <a:tc>
                  <a:txBody>
                    <a:bodyPr/>
                    <a:lstStyle/>
                    <a:p>
                      <a:pPr algn="ctr"/>
                      <a:r>
                        <a:rPr lang="en-US" sz="1100" dirty="0"/>
                        <a:t>1.2.2.3</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Packet Tracer</a:t>
                      </a:r>
                    </a:p>
                  </a:txBody>
                  <a:tcPr marL="68580" marR="68580" marT="34290" marB="34290" anchor="ctr"/>
                </a:tc>
                <a:tc>
                  <a:txBody>
                    <a:bodyPr/>
                    <a:lstStyle/>
                    <a:p>
                      <a:r>
                        <a:rPr lang="en-US" sz="1100" dirty="0"/>
                        <a:t>Connect and Monitor IoT Devices</a:t>
                      </a:r>
                    </a:p>
                  </a:txBody>
                  <a:tcPr marL="68580" marR="68580" marT="34290" marB="34290" anchor="ctr"/>
                </a:tc>
                <a:extLst>
                  <a:ext uri="{0D108BD9-81ED-4DB2-BD59-A6C34878D82A}">
                    <a16:rowId xmlns:a16="http://schemas.microsoft.com/office/drawing/2014/main" xmlns="" val="10006"/>
                  </a:ext>
                </a:extLst>
              </a:tr>
              <a:tr h="299980">
                <a:tc>
                  <a:txBody>
                    <a:bodyPr/>
                    <a:lstStyle/>
                    <a:p>
                      <a:pPr algn="ctr"/>
                      <a:r>
                        <a:rPr lang="en-US" sz="1100" dirty="0"/>
                        <a:t>1.2.2.4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Videos</a:t>
                      </a:r>
                    </a:p>
                  </a:txBody>
                  <a:tcPr marL="68580" marR="68580" marT="34290" marB="34290" anchor="ctr"/>
                </a:tc>
                <a:tc>
                  <a:txBody>
                    <a:bodyPr/>
                    <a:lstStyle/>
                    <a:p>
                      <a:r>
                        <a:rPr lang="en-US" sz="1100" dirty="0" smtClean="0"/>
                        <a:t>1.</a:t>
                      </a:r>
                      <a:r>
                        <a:rPr lang="en-US" sz="1100" baseline="0" dirty="0" smtClean="0"/>
                        <a:t> IBN 2. Digital Network Architecture</a:t>
                      </a:r>
                      <a:endParaRPr lang="en-US" sz="1100" dirty="0"/>
                    </a:p>
                  </a:txBody>
                  <a:tcPr marL="68580" marR="68580" marT="34290" marB="34290" anchor="ctr"/>
                </a:tc>
                <a:extLst>
                  <a:ext uri="{0D108BD9-81ED-4DB2-BD59-A6C34878D82A}">
                    <a16:rowId xmlns:a16="http://schemas.microsoft.com/office/drawing/2014/main" xmlns="" val="10007"/>
                  </a:ext>
                </a:extLst>
              </a:tr>
            </a:tbl>
          </a:graphicData>
        </a:graphic>
      </p:graphicFrame>
    </p:spTree>
    <p:extLst>
      <p:ext uri="{BB962C8B-B14F-4D97-AF65-F5344CB8AC3E}">
        <p14:creationId xmlns="" xmlns:p14="http://schemas.microsoft.com/office/powerpoint/2010/main" val="2654669216"/>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1" name="Rectangle 34"/>
          <p:cNvSpPr>
            <a:spLocks noGrp="1" noChangeArrowheads="1"/>
          </p:cNvSpPr>
          <p:nvPr>
            <p:ph idx="1"/>
          </p:nvPr>
        </p:nvSpPr>
        <p:spPr/>
        <p:txBody>
          <a:bodyPr/>
          <a:lstStyle/>
          <a:p>
            <a:pPr eaLnBrk="1" hangingPunct="1">
              <a:spcBef>
                <a:spcPct val="30000"/>
              </a:spcBef>
            </a:pPr>
            <a:r>
              <a:rPr lang="en-US" dirty="0"/>
              <a:t>Students should complete Chapter 1, “Assessment” after completing Chapter 1.</a:t>
            </a:r>
          </a:p>
          <a:p>
            <a:pPr eaLnBrk="1" hangingPunct="1">
              <a:spcBef>
                <a:spcPct val="30000"/>
              </a:spcBef>
            </a:pPr>
            <a:r>
              <a:rPr lang="en-US" dirty="0"/>
              <a:t>Quizzes, labs, topic assessments and other activities can be used to informally assess student progress.</a:t>
            </a:r>
          </a:p>
        </p:txBody>
      </p:sp>
      <p:sp>
        <p:nvSpPr>
          <p:cNvPr id="7170" name="Rectangle 33"/>
          <p:cNvSpPr>
            <a:spLocks noGrp="1" noChangeArrowheads="1"/>
          </p:cNvSpPr>
          <p:nvPr>
            <p:ph type="title"/>
          </p:nvPr>
        </p:nvSpPr>
        <p:spPr/>
        <p:txBody>
          <a:bodyPr/>
          <a:lstStyle/>
          <a:p>
            <a:pPr eaLnBrk="1" hangingPunct="1"/>
            <a:r>
              <a:rPr lang="en-US" dirty="0"/>
              <a:t>Chapter 1: Assessment</a:t>
            </a:r>
          </a:p>
        </p:txBody>
      </p:sp>
    </p:spTree>
    <p:extLst>
      <p:ext uri="{BB962C8B-B14F-4D97-AF65-F5344CB8AC3E}">
        <p14:creationId xmlns="" xmlns:p14="http://schemas.microsoft.com/office/powerpoint/2010/main" val="1296080354"/>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34"/>
          <p:cNvSpPr>
            <a:spLocks noGrp="1" noChangeArrowheads="1"/>
          </p:cNvSpPr>
          <p:nvPr>
            <p:ph idx="1"/>
          </p:nvPr>
        </p:nvSpPr>
        <p:spPr/>
        <p:txBody>
          <a:bodyPr/>
          <a:lstStyle/>
          <a:p>
            <a:pPr marL="0" indent="0">
              <a:lnSpc>
                <a:spcPct val="85000"/>
              </a:lnSpc>
              <a:spcBef>
                <a:spcPct val="30000"/>
              </a:spcBef>
              <a:buNone/>
            </a:pPr>
            <a:r>
              <a:rPr lang="en-US" sz="1800" dirty="0"/>
              <a:t>Prior to teaching Chapter 1, the instructor should:</a:t>
            </a:r>
          </a:p>
          <a:p>
            <a:pPr lvl="1">
              <a:lnSpc>
                <a:spcPct val="85000"/>
              </a:lnSpc>
              <a:spcBef>
                <a:spcPct val="30000"/>
              </a:spcBef>
            </a:pPr>
            <a:r>
              <a:rPr lang="en-US" sz="1600" dirty="0"/>
              <a:t>Complete Chapter 1, Quiz</a:t>
            </a:r>
          </a:p>
          <a:p>
            <a:pPr lvl="1">
              <a:lnSpc>
                <a:spcPct val="85000"/>
              </a:lnSpc>
              <a:spcBef>
                <a:spcPct val="30000"/>
              </a:spcBef>
            </a:pPr>
            <a:r>
              <a:rPr lang="en-US" sz="1600" dirty="0"/>
              <a:t>Preview the labs, videos and activities.</a:t>
            </a:r>
          </a:p>
          <a:p>
            <a:pPr>
              <a:lnSpc>
                <a:spcPct val="85000"/>
              </a:lnSpc>
              <a:spcBef>
                <a:spcPct val="30000"/>
              </a:spcBef>
            </a:pPr>
            <a:r>
              <a:rPr lang="en-US" sz="1800" dirty="0"/>
              <a:t>Discuss with students the implications of the Digital Transformation. Assign students to research how this is affecting something they are interested in – health, medicine, sports etc.</a:t>
            </a:r>
          </a:p>
          <a:p>
            <a:pPr>
              <a:lnSpc>
                <a:spcPct val="85000"/>
              </a:lnSpc>
              <a:spcBef>
                <a:spcPct val="30000"/>
              </a:spcBef>
            </a:pPr>
            <a:r>
              <a:rPr lang="en-US" sz="1800" dirty="0"/>
              <a:t>Use the Imagine a New Intelligent Sensor lab as a group project and have each group present their idea.</a:t>
            </a:r>
          </a:p>
          <a:p>
            <a:pPr marL="142875" lvl="1" indent="0">
              <a:lnSpc>
                <a:spcPct val="85000"/>
              </a:lnSpc>
              <a:spcBef>
                <a:spcPct val="30000"/>
              </a:spcBef>
              <a:buNone/>
            </a:pPr>
            <a:endParaRPr lang="en-US" dirty="0"/>
          </a:p>
          <a:p>
            <a:pPr eaLnBrk="1" hangingPunct="1">
              <a:lnSpc>
                <a:spcPct val="85000"/>
              </a:lnSpc>
              <a:spcBef>
                <a:spcPct val="30000"/>
              </a:spcBef>
            </a:pPr>
            <a:endParaRPr lang="en-US" dirty="0"/>
          </a:p>
          <a:p>
            <a:pPr marL="0" indent="0" eaLnBrk="1" hangingPunct="1">
              <a:lnSpc>
                <a:spcPct val="85000"/>
              </a:lnSpc>
              <a:spcBef>
                <a:spcPct val="30000"/>
              </a:spcBef>
              <a:buNone/>
            </a:pPr>
            <a:endParaRPr lang="en-US" b="1" dirty="0">
              <a:solidFill>
                <a:srgbClr val="FF0000"/>
              </a:solidFill>
            </a:endParaRPr>
          </a:p>
          <a:p>
            <a:pPr eaLnBrk="1" hangingPunct="1">
              <a:lnSpc>
                <a:spcPct val="85000"/>
              </a:lnSpc>
              <a:spcBef>
                <a:spcPct val="30000"/>
              </a:spcBef>
            </a:pPr>
            <a:endParaRPr lang="en-US" dirty="0"/>
          </a:p>
        </p:txBody>
      </p:sp>
      <p:sp>
        <p:nvSpPr>
          <p:cNvPr id="2" name="Title 1"/>
          <p:cNvSpPr>
            <a:spLocks noGrp="1"/>
          </p:cNvSpPr>
          <p:nvPr>
            <p:ph type="title"/>
          </p:nvPr>
        </p:nvSpPr>
        <p:spPr/>
        <p:txBody>
          <a:bodyPr/>
          <a:lstStyle/>
          <a:p>
            <a:r>
              <a:rPr lang="en-US" dirty="0"/>
              <a:t>Chapter 1: Best Practices</a:t>
            </a:r>
          </a:p>
        </p:txBody>
      </p:sp>
    </p:spTree>
    <p:extLst>
      <p:ext uri="{BB962C8B-B14F-4D97-AF65-F5344CB8AC3E}">
        <p14:creationId xmlns="" xmlns:p14="http://schemas.microsoft.com/office/powerpoint/2010/main" val="2379341361"/>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3" name="Rectangle 34"/>
          <p:cNvSpPr>
            <a:spLocks noGrp="1" noChangeArrowheads="1"/>
          </p:cNvSpPr>
          <p:nvPr>
            <p:ph idx="1"/>
          </p:nvPr>
        </p:nvSpPr>
        <p:spPr/>
        <p:txBody>
          <a:bodyPr/>
          <a:lstStyle/>
          <a:p>
            <a:pPr>
              <a:lnSpc>
                <a:spcPct val="85000"/>
              </a:lnSpc>
              <a:spcBef>
                <a:spcPct val="30000"/>
              </a:spcBef>
              <a:defRPr/>
            </a:pPr>
            <a:r>
              <a:rPr lang="en-US" sz="1600" dirty="0"/>
              <a:t>For additional help with teaching strategies, including lesson plans, analogies for difficult concepts, and discussion topics, visit the </a:t>
            </a:r>
            <a:r>
              <a:rPr lang="en-US" sz="1600" dirty="0">
                <a:hlinkClick r:id="rId3"/>
              </a:rPr>
              <a:t>Community </a:t>
            </a:r>
            <a:r>
              <a:rPr lang="en-US" sz="1600" dirty="0" smtClean="0">
                <a:hlinkClick r:id="rId3"/>
              </a:rPr>
              <a:t>Forums</a:t>
            </a:r>
            <a:r>
              <a:rPr lang="en-US" sz="1600" dirty="0" smtClean="0"/>
              <a:t>.</a:t>
            </a:r>
            <a:endParaRPr lang="en-US" sz="1600" dirty="0"/>
          </a:p>
          <a:p>
            <a:pPr>
              <a:lnSpc>
                <a:spcPct val="85000"/>
              </a:lnSpc>
              <a:spcBef>
                <a:spcPct val="30000"/>
              </a:spcBef>
              <a:defRPr/>
            </a:pPr>
            <a:r>
              <a:rPr lang="en-US" sz="1600" dirty="0"/>
              <a:t>If you have lesson plans or resources that you would like to share, upload them to the Community Forums in order to help other instructors.</a:t>
            </a:r>
          </a:p>
          <a:p>
            <a:pPr>
              <a:lnSpc>
                <a:spcPct val="85000"/>
              </a:lnSpc>
              <a:spcBef>
                <a:spcPct val="30000"/>
              </a:spcBef>
              <a:defRPr/>
            </a:pPr>
            <a:r>
              <a:rPr lang="en-US" sz="1600" dirty="0"/>
              <a:t>Students can enroll in Introduction to Packet Tracer (self-paced)</a:t>
            </a:r>
          </a:p>
          <a:p>
            <a:pPr>
              <a:lnSpc>
                <a:spcPct val="85000"/>
              </a:lnSpc>
              <a:spcBef>
                <a:spcPct val="30000"/>
              </a:spcBef>
              <a:defRPr/>
            </a:pPr>
            <a:endParaRPr lang="en-US" sz="1600" dirty="0"/>
          </a:p>
        </p:txBody>
      </p:sp>
      <p:sp>
        <p:nvSpPr>
          <p:cNvPr id="13314" name="Rectangle 33"/>
          <p:cNvSpPr>
            <a:spLocks noGrp="1" noChangeArrowheads="1"/>
          </p:cNvSpPr>
          <p:nvPr>
            <p:ph type="title"/>
          </p:nvPr>
        </p:nvSpPr>
        <p:spPr/>
        <p:txBody>
          <a:bodyPr/>
          <a:lstStyle/>
          <a:p>
            <a:pPr eaLnBrk="1" hangingPunct="1"/>
            <a:r>
              <a:rPr lang="en-US" dirty="0"/>
              <a:t>Chapter 1: Additional Help</a:t>
            </a:r>
          </a:p>
        </p:txBody>
      </p:sp>
    </p:spTree>
    <p:extLst>
      <p:ext uri="{BB962C8B-B14F-4D97-AF65-F5344CB8AC3E}">
        <p14:creationId xmlns="" xmlns:p14="http://schemas.microsoft.com/office/powerpoint/2010/main" val="1849301981"/>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83168022"/>
      </p:ext>
    </p:extLst>
  </p:cSld>
  <p:clrMapOvr>
    <a:masterClrMapping/>
  </p:clrMapOvr>
  <p:transition spd="slow">
    <p:wipe/>
  </p:transition>
</p:sld>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9758</TotalTime>
  <Words>2355</Words>
  <Application>Microsoft Office PowerPoint</Application>
  <PresentationFormat>全屏显示(16:9)</PresentationFormat>
  <Paragraphs>315</Paragraphs>
  <Slides>38</Slides>
  <Notes>38</Notes>
  <HiddenSlides>7</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Default Theme</vt:lpstr>
      <vt:lpstr>Capítulo 1: todo está conectado</vt:lpstr>
      <vt:lpstr>Instructor Materials – Chapter 1 Planning Guide</vt:lpstr>
      <vt:lpstr>Capítulo 1: todo está conectado</vt:lpstr>
      <vt:lpstr>Chapter 1: Activities</vt:lpstr>
      <vt:lpstr>Chapter 1: Activities (Cont.)</vt:lpstr>
      <vt:lpstr>Chapter 1: Assessment</vt:lpstr>
      <vt:lpstr>Chapter 1: Best Practices</vt:lpstr>
      <vt:lpstr>Chapter 1: Additional Help</vt:lpstr>
      <vt:lpstr>幻灯片 9</vt:lpstr>
      <vt:lpstr>Capítulo 1: todo está conectado</vt:lpstr>
      <vt:lpstr>Capítulo 1: Secciones y objetivos</vt:lpstr>
      <vt:lpstr>1.1 Transformación digital</vt:lpstr>
      <vt:lpstr>La digitalización transforma los negocios La evolución de la transformación digital</vt:lpstr>
      <vt:lpstr>La digitalización transforma los negocios Práctica de laboratorio: ¿qué tan conectado está?</vt:lpstr>
      <vt:lpstr>La digitalización transforma los negocios Práctica de laboratorio: determine su generación digital</vt:lpstr>
      <vt:lpstr>La digitalización transforma los negocios El impacto de la transformación digital en la empresa</vt:lpstr>
      <vt:lpstr>La digitalización transforma los negocios ¿Los dispositivos inteligentes pueden pensar?</vt:lpstr>
      <vt:lpstr>La digitalización transforma los negocios Video: descargue e instale Packet Tracer</vt:lpstr>
      <vt:lpstr>La digitalización transforma los negocios Práctica de laboratorio: implementación y cableado de dispositivos</vt:lpstr>
      <vt:lpstr>Conectados globalmente a través de redes Las redes son la base</vt:lpstr>
      <vt:lpstr>Conectados globalmente a través de redes Tipos de redes</vt:lpstr>
      <vt:lpstr>Conectados globalmente a través de redes Tipos de redes</vt:lpstr>
      <vt:lpstr>Conectados globalmente a través de redes Práctica de laboratorio: realización de un esquema de Internet</vt:lpstr>
      <vt:lpstr>Conectados globalmente a través de redes Packet Tracer: cree una red simple</vt:lpstr>
      <vt:lpstr>1.2 Dispositivos que se conectan a IoT</vt:lpstr>
      <vt:lpstr>El crecimiento de los dispositivos de IoT ¿Qué es la IoT?</vt:lpstr>
      <vt:lpstr>El crecimiento de los dispositivos de IoT Práctica de laboratorio: imagine un nuevo sensor inteligente</vt:lpstr>
      <vt:lpstr>El crecimiento de los dispositivos de IoT ¿Cuáles son los beneficios de conectar estos dispositivos de IoT?</vt:lpstr>
      <vt:lpstr>El crecimiento de los dispositivos de IoT Práctica de laboratorio: ventajas y desventajas de los dispositivos de IoT</vt:lpstr>
      <vt:lpstr>El crecimiento de los dispositivos de IoT ¿Cómo se conectan los dispositivos de IoT a la red?</vt:lpstr>
      <vt:lpstr>El crecimiento de los dispositivos de IoT Video: explore un hogar inteligente</vt:lpstr>
      <vt:lpstr>Conexión de los dispositivos de IoT a la red Packet Tracer: agrege dispositivos de IoT a un hogar inteligente</vt:lpstr>
      <vt:lpstr>Conexión de los dispositivos de IoT a la red Conexión y supervisión de "cosas"</vt:lpstr>
      <vt:lpstr>Conexión de los dispositivos de IoT a la red Packet Tracer: conecte dispositivos a un Home Gateway (Gateway residencial) y supervise</vt:lpstr>
      <vt:lpstr>Conexión de los dispositivos de IoT a la red El futuro de las redes</vt:lpstr>
      <vt:lpstr>1.3 Resumen del capítulo</vt:lpstr>
      <vt:lpstr>Resumen del capítulo Resumen</vt:lpstr>
      <vt:lpstr>幻灯片 38</vt:lpstr>
    </vt:vector>
  </TitlesOfParts>
  <Company>Cisco Systems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l</cp:lastModifiedBy>
  <cp:revision>443</cp:revision>
  <dcterms:created xsi:type="dcterms:W3CDTF">2016-08-22T22:27:36Z</dcterms:created>
  <dcterms:modified xsi:type="dcterms:W3CDTF">2018-11-26T08:17:24Z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ies>
</file>